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257" r:id="rId3"/>
    <p:sldId id="301" r:id="rId4"/>
    <p:sldId id="304" r:id="rId5"/>
    <p:sldId id="302" r:id="rId6"/>
    <p:sldId id="279" r:id="rId7"/>
    <p:sldId id="313" r:id="rId8"/>
    <p:sldId id="314" r:id="rId9"/>
    <p:sldId id="315" r:id="rId10"/>
    <p:sldId id="311" r:id="rId11"/>
    <p:sldId id="278" r:id="rId12"/>
    <p:sldId id="306" r:id="rId13"/>
    <p:sldId id="308" r:id="rId14"/>
    <p:sldId id="307" r:id="rId15"/>
    <p:sldId id="309" r:id="rId16"/>
    <p:sldId id="305" r:id="rId17"/>
    <p:sldId id="268" r:id="rId18"/>
  </p:sldIdLst>
  <p:sldSz cx="9144000" cy="5143500" type="screen16x9"/>
  <p:notesSz cx="6858000" cy="9144000"/>
  <p:embeddedFontLst>
    <p:embeddedFont>
      <p:font typeface="Syncopate" panose="020B0604020202020204" charset="0"/>
      <p:regular r:id="rId20"/>
      <p:bold r:id="rId21"/>
    </p:embeddedFont>
    <p:embeddedFont>
      <p:font typeface="DM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95C"/>
    <a:srgbClr val="5594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1A33129-F099-42A8-A89F-372E87881F25}">
  <a:tblStyle styleId="{D1A33129-F099-42A8-A89F-372E87881F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9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11705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f159b6e79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f159b6e79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159b6e7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159b6e79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159b6e7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159b6e79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159b6e7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159b6e79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159b6e7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159b6e79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159b6e7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159b6e79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30dff48b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30dff48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59b6e79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159b6e79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30dff48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30dff48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30dff48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30dff48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30dff48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30dff48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30dff48b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30dff48b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f159b6e79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f159b6e79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159b6e79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159b6e79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159b6e79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159b6e79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159b6e79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159b6e79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2300" y="965038"/>
            <a:ext cx="6041400" cy="16707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41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2300" y="2860788"/>
            <a:ext cx="4834500" cy="973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rot="10800000">
            <a:off x="228725" y="282000"/>
            <a:ext cx="0" cy="2176200"/>
          </a:xfrm>
          <a:prstGeom prst="straightConnector1">
            <a:avLst/>
          </a:prstGeom>
          <a:noFill/>
          <a:ln w="38100" cap="flat" cmpd="sng">
            <a:solidFill>
              <a:schemeClr val="lt1"/>
            </a:solidFill>
            <a:prstDash val="solid"/>
            <a:round/>
            <a:headEnd type="oval" w="med" len="med"/>
            <a:tailEnd type="oval" w="med" len="med"/>
          </a:ln>
        </p:spPr>
      </p:cxnSp>
      <p:grpSp>
        <p:nvGrpSpPr>
          <p:cNvPr id="12" name="Google Shape;12;p2"/>
          <p:cNvGrpSpPr/>
          <p:nvPr/>
        </p:nvGrpSpPr>
        <p:grpSpPr>
          <a:xfrm>
            <a:off x="505500" y="4303291"/>
            <a:ext cx="8119775" cy="549900"/>
            <a:chOff x="505500" y="4303291"/>
            <a:chExt cx="8119775" cy="549900"/>
          </a:xfrm>
        </p:grpSpPr>
        <p:sp>
          <p:nvSpPr>
            <p:cNvPr id="13" name="Google Shape;13;p2"/>
            <p:cNvSpPr/>
            <p:nvPr/>
          </p:nvSpPr>
          <p:spPr>
            <a:xfrm>
              <a:off x="505500" y="46698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4" name="Google Shape;14;p2"/>
            <p:cNvSpPr/>
            <p:nvPr/>
          </p:nvSpPr>
          <p:spPr>
            <a:xfrm>
              <a:off x="505500" y="44865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5" name="Google Shape;15;p2"/>
            <p:cNvSpPr/>
            <p:nvPr/>
          </p:nvSpPr>
          <p:spPr>
            <a:xfrm>
              <a:off x="505500" y="43032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grpSp>
      <p:cxnSp>
        <p:nvCxnSpPr>
          <p:cNvPr id="16" name="Google Shape;16;p2"/>
          <p:cNvCxnSpPr/>
          <p:nvPr/>
        </p:nvCxnSpPr>
        <p:spPr>
          <a:xfrm>
            <a:off x="6715125" y="313275"/>
            <a:ext cx="2682300" cy="324000"/>
          </a:xfrm>
          <a:prstGeom prst="bentConnector3">
            <a:avLst>
              <a:gd name="adj1" fmla="val 82385"/>
            </a:avLst>
          </a:prstGeom>
          <a:noFill/>
          <a:ln w="38100" cap="flat" cmpd="sng">
            <a:solidFill>
              <a:schemeClr val="lt1"/>
            </a:solidFill>
            <a:prstDash val="solid"/>
            <a:round/>
            <a:headEnd type="oval" w="med" len="med"/>
            <a:tailEnd type="oval"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4">
    <p:bg>
      <p:bgPr>
        <a:blipFill>
          <a:blip r:embed="rId2">
            <a:alphaModFix/>
          </a:blip>
          <a:stretch>
            <a:fillRect/>
          </a:stretch>
        </a:blipFill>
        <a:effectLst/>
      </p:bgPr>
    </p:bg>
    <p:spTree>
      <p:nvGrpSpPr>
        <p:cNvPr id="1" name="Shape 21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15"/>
          <p:cNvSpPr txBox="1">
            <a:spLocks noGrp="1"/>
          </p:cNvSpPr>
          <p:nvPr>
            <p:ph type="title" idx="2"/>
          </p:nvPr>
        </p:nvSpPr>
        <p:spPr>
          <a:xfrm>
            <a:off x="1309275" y="1355400"/>
            <a:ext cx="2966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8" name="Google Shape;98;p15"/>
          <p:cNvSpPr txBox="1">
            <a:spLocks noGrp="1"/>
          </p:cNvSpPr>
          <p:nvPr>
            <p:ph type="subTitle" idx="1"/>
          </p:nvPr>
        </p:nvSpPr>
        <p:spPr>
          <a:xfrm>
            <a:off x="1309275" y="2019630"/>
            <a:ext cx="2966100" cy="12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5"/>
          <p:cNvSpPr txBox="1">
            <a:spLocks noGrp="1"/>
          </p:cNvSpPr>
          <p:nvPr>
            <p:ph type="title" idx="3"/>
          </p:nvPr>
        </p:nvSpPr>
        <p:spPr>
          <a:xfrm>
            <a:off x="4850600" y="1355400"/>
            <a:ext cx="2966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15"/>
          <p:cNvSpPr txBox="1">
            <a:spLocks noGrp="1"/>
          </p:cNvSpPr>
          <p:nvPr>
            <p:ph type="subTitle" idx="4"/>
          </p:nvPr>
        </p:nvSpPr>
        <p:spPr>
          <a:xfrm>
            <a:off x="4850600" y="2019630"/>
            <a:ext cx="2966100" cy="12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1" name="Google Shape;101;p15"/>
          <p:cNvCxnSpPr/>
          <p:nvPr/>
        </p:nvCxnSpPr>
        <p:spPr>
          <a:xfrm rot="5400000" flipH="1">
            <a:off x="-965825" y="2652625"/>
            <a:ext cx="2874600" cy="3249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102" name="Google Shape;102;p15"/>
          <p:cNvCxnSpPr/>
          <p:nvPr/>
        </p:nvCxnSpPr>
        <p:spPr>
          <a:xfrm rot="10800000">
            <a:off x="8932850" y="832800"/>
            <a:ext cx="0" cy="2176200"/>
          </a:xfrm>
          <a:prstGeom prst="straightConnector1">
            <a:avLst/>
          </a:prstGeom>
          <a:noFill/>
          <a:ln w="38100" cap="flat" cmpd="sng">
            <a:solidFill>
              <a:schemeClr val="lt1"/>
            </a:solidFill>
            <a:prstDash val="solid"/>
            <a:round/>
            <a:headEnd type="oval" w="med" len="med"/>
            <a:tailEnd type="oval" w="med" len="med"/>
          </a:ln>
        </p:spPr>
      </p:cxnSp>
      <p:sp>
        <p:nvSpPr>
          <p:cNvPr id="103" name="Google Shape;103;p15"/>
          <p:cNvSpPr/>
          <p:nvPr/>
        </p:nvSpPr>
        <p:spPr>
          <a:xfrm>
            <a:off x="8391925" y="1442038"/>
            <a:ext cx="2862600" cy="28626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12100" y="47289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1977842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dk1"/>
              </a:buClr>
              <a:buSzPts val="1600"/>
              <a:buAutoNum type="arabicPeriod"/>
              <a:defRPr sz="1250"/>
            </a:lvl1pPr>
            <a:lvl2pPr marL="914400" lvl="1" indent="-330200">
              <a:spcBef>
                <a:spcPts val="0"/>
              </a:spcBef>
              <a:spcAft>
                <a:spcPts val="0"/>
              </a:spcAft>
              <a:buClr>
                <a:schemeClr val="dk1"/>
              </a:buClr>
              <a:buSzPts val="1600"/>
              <a:buFont typeface="Baloo Tammudu 2"/>
              <a:buAutoNum type="alphaLcPeriod"/>
              <a:defRPr/>
            </a:lvl2pPr>
            <a:lvl3pPr marL="1371600" lvl="2" indent="-330200">
              <a:spcBef>
                <a:spcPts val="0"/>
              </a:spcBef>
              <a:spcAft>
                <a:spcPts val="0"/>
              </a:spcAft>
              <a:buClr>
                <a:schemeClr val="dk1"/>
              </a:buClr>
              <a:buSzPts val="1600"/>
              <a:buFont typeface="Baloo Tammudu 2"/>
              <a:buAutoNum type="romanLcPeriod"/>
              <a:defRPr/>
            </a:lvl3pPr>
            <a:lvl4pPr marL="1828800" lvl="3" indent="-330200">
              <a:spcBef>
                <a:spcPts val="0"/>
              </a:spcBef>
              <a:spcAft>
                <a:spcPts val="0"/>
              </a:spcAft>
              <a:buClr>
                <a:schemeClr val="dk1"/>
              </a:buClr>
              <a:buSzPts val="1600"/>
              <a:buFont typeface="Baloo Tammudu 2"/>
              <a:buAutoNum type="arabicPeriod"/>
              <a:defRPr/>
            </a:lvl4pPr>
            <a:lvl5pPr marL="2286000" lvl="4" indent="-330200">
              <a:spcBef>
                <a:spcPts val="0"/>
              </a:spcBef>
              <a:spcAft>
                <a:spcPts val="0"/>
              </a:spcAft>
              <a:buClr>
                <a:schemeClr val="dk1"/>
              </a:buClr>
              <a:buSzPts val="1600"/>
              <a:buFont typeface="Baloo Tammudu 2"/>
              <a:buAutoNum type="alphaLcPeriod"/>
              <a:defRPr/>
            </a:lvl5pPr>
            <a:lvl6pPr marL="2743200" lvl="5" indent="-330200">
              <a:spcBef>
                <a:spcPts val="0"/>
              </a:spcBef>
              <a:spcAft>
                <a:spcPts val="0"/>
              </a:spcAft>
              <a:buClr>
                <a:schemeClr val="dk1"/>
              </a:buClr>
              <a:buSzPts val="1600"/>
              <a:buFont typeface="Baloo Tammudu 2"/>
              <a:buAutoNum type="romanLcPeriod"/>
              <a:defRPr/>
            </a:lvl6pPr>
            <a:lvl7pPr marL="3200400" lvl="6" indent="-330200">
              <a:spcBef>
                <a:spcPts val="0"/>
              </a:spcBef>
              <a:spcAft>
                <a:spcPts val="0"/>
              </a:spcAft>
              <a:buClr>
                <a:schemeClr val="dk1"/>
              </a:buClr>
              <a:buSzPts val="1600"/>
              <a:buFont typeface="Baloo Tammudu 2"/>
              <a:buAutoNum type="arabicPeriod"/>
              <a:defRPr/>
            </a:lvl7pPr>
            <a:lvl8pPr marL="3657600" lvl="7" indent="-330200">
              <a:spcBef>
                <a:spcPts val="0"/>
              </a:spcBef>
              <a:spcAft>
                <a:spcPts val="0"/>
              </a:spcAft>
              <a:buClr>
                <a:schemeClr val="dk1"/>
              </a:buClr>
              <a:buSzPts val="1600"/>
              <a:buFont typeface="Baloo Tammudu 2"/>
              <a:buAutoNum type="alphaLcPeriod"/>
              <a:defRPr/>
            </a:lvl8pPr>
            <a:lvl9pPr marL="4114800" lvl="8" indent="-330200">
              <a:spcBef>
                <a:spcPts val="0"/>
              </a:spcBef>
              <a:spcAft>
                <a:spcPts val="0"/>
              </a:spcAft>
              <a:buClr>
                <a:schemeClr val="dk1"/>
              </a:buClr>
              <a:buSzPts val="1600"/>
              <a:buFont typeface="Baloo Tammudu 2"/>
              <a:buAutoNum type="romanLcPeriod"/>
              <a:defRPr/>
            </a:lvl9pPr>
          </a:lstStyle>
          <a:p>
            <a:endParaRPr/>
          </a:p>
        </p:txBody>
      </p:sp>
      <p:cxnSp>
        <p:nvCxnSpPr>
          <p:cNvPr id="26" name="Google Shape;26;p4"/>
          <p:cNvCxnSpPr/>
          <p:nvPr/>
        </p:nvCxnSpPr>
        <p:spPr>
          <a:xfrm>
            <a:off x="188925" y="178775"/>
            <a:ext cx="2556300" cy="0"/>
          </a:xfrm>
          <a:prstGeom prst="straightConnector1">
            <a:avLst/>
          </a:prstGeom>
          <a:noFill/>
          <a:ln w="38100" cap="flat" cmpd="sng">
            <a:solidFill>
              <a:schemeClr val="lt1"/>
            </a:solidFill>
            <a:prstDash val="solid"/>
            <a:round/>
            <a:headEnd type="oval" w="med" len="med"/>
            <a:tailEnd type="oval" w="med" len="med"/>
          </a:ln>
        </p:spPr>
      </p:cxnSp>
      <p:cxnSp>
        <p:nvCxnSpPr>
          <p:cNvPr id="27" name="Google Shape;27;p4"/>
          <p:cNvCxnSpPr/>
          <p:nvPr/>
        </p:nvCxnSpPr>
        <p:spPr>
          <a:xfrm>
            <a:off x="6405000" y="4968500"/>
            <a:ext cx="2556300" cy="0"/>
          </a:xfrm>
          <a:prstGeom prst="straightConnector1">
            <a:avLst/>
          </a:prstGeom>
          <a:noFill/>
          <a:ln w="38100" cap="flat" cmpd="sng">
            <a:solidFill>
              <a:schemeClr val="lt1"/>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subTitle" idx="1"/>
          </p:nvPr>
        </p:nvSpPr>
        <p:spPr>
          <a:xfrm>
            <a:off x="2067000" y="1826500"/>
            <a:ext cx="5010000" cy="21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4" name="Google Shape;44;p7"/>
          <p:cNvSpPr/>
          <p:nvPr/>
        </p:nvSpPr>
        <p:spPr>
          <a:xfrm rot="5257287">
            <a:off x="4489502" y="5144265"/>
            <a:ext cx="8119463" cy="183293"/>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45" name="Google Shape;45;p7"/>
          <p:cNvSpPr/>
          <p:nvPr/>
        </p:nvSpPr>
        <p:spPr>
          <a:xfrm rot="5257287">
            <a:off x="4732756" y="5135078"/>
            <a:ext cx="8119463" cy="183293"/>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46" name="Google Shape;46;p7"/>
          <p:cNvSpPr/>
          <p:nvPr/>
        </p:nvSpPr>
        <p:spPr>
          <a:xfrm rot="5257287">
            <a:off x="4976011" y="5135078"/>
            <a:ext cx="8119463" cy="183293"/>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cxnSp>
        <p:nvCxnSpPr>
          <p:cNvPr id="47" name="Google Shape;47;p7"/>
          <p:cNvCxnSpPr/>
          <p:nvPr/>
        </p:nvCxnSpPr>
        <p:spPr>
          <a:xfrm rot="-5400000">
            <a:off x="-20275" y="3894000"/>
            <a:ext cx="1453500" cy="487200"/>
          </a:xfrm>
          <a:prstGeom prst="bentConnector3">
            <a:avLst>
              <a:gd name="adj1" fmla="val 50000"/>
            </a:avLst>
          </a:prstGeom>
          <a:noFill/>
          <a:ln w="38100" cap="flat" cmpd="sng">
            <a:solidFill>
              <a:schemeClr val="lt1"/>
            </a:solidFill>
            <a:prstDash val="solid"/>
            <a:round/>
            <a:headEnd type="oval" w="med" len="med"/>
            <a:tailEnd type="oval" w="med" len="med"/>
          </a:ln>
        </p:spPr>
      </p:cxnSp>
      <p:sp>
        <p:nvSpPr>
          <p:cNvPr id="48" name="Google Shape;48;p7"/>
          <p:cNvSpPr/>
          <p:nvPr/>
        </p:nvSpPr>
        <p:spPr>
          <a:xfrm rot="10800000">
            <a:off x="-623525" y="1744350"/>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0800000">
            <a:off x="-387725" y="786113"/>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rot="10800000">
            <a:off x="-209625" y="183975"/>
            <a:ext cx="407400" cy="4077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17900" y="2143500"/>
            <a:ext cx="4985400" cy="1314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317409" y="1046588"/>
            <a:ext cx="4506900" cy="148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2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357700" y="2944675"/>
            <a:ext cx="44286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56" name="Google Shape;56;p9"/>
          <p:cNvCxnSpPr/>
          <p:nvPr/>
        </p:nvCxnSpPr>
        <p:spPr>
          <a:xfrm rot="10800000">
            <a:off x="8636500" y="395550"/>
            <a:ext cx="0" cy="2176200"/>
          </a:xfrm>
          <a:prstGeom prst="straightConnector1">
            <a:avLst/>
          </a:prstGeom>
          <a:noFill/>
          <a:ln w="38100" cap="flat" cmpd="sng">
            <a:solidFill>
              <a:schemeClr val="lt1"/>
            </a:solidFill>
            <a:prstDash val="solid"/>
            <a:round/>
            <a:headEnd type="oval" w="med" len="med"/>
            <a:tailEnd type="oval" w="med" len="med"/>
          </a:ln>
        </p:spPr>
      </p:cxnSp>
      <p:sp>
        <p:nvSpPr>
          <p:cNvPr id="57" name="Google Shape;57;p9"/>
          <p:cNvSpPr/>
          <p:nvPr/>
        </p:nvSpPr>
        <p:spPr>
          <a:xfrm>
            <a:off x="-3516750" y="46934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8" name="Google Shape;58;p9"/>
          <p:cNvSpPr/>
          <p:nvPr/>
        </p:nvSpPr>
        <p:spPr>
          <a:xfrm>
            <a:off x="-367925" y="183975"/>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32125" y="1613513"/>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45875" y="2571750"/>
            <a:ext cx="407400" cy="4077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8274525" y="1086800"/>
            <a:ext cx="3279300" cy="32793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13"/>
          <p:cNvSpPr txBox="1">
            <a:spLocks noGrp="1"/>
          </p:cNvSpPr>
          <p:nvPr>
            <p:ph type="title" idx="2"/>
          </p:nvPr>
        </p:nvSpPr>
        <p:spPr>
          <a:xfrm>
            <a:off x="1646088" y="1350238"/>
            <a:ext cx="28032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3" hasCustomPrompt="1"/>
          </p:nvPr>
        </p:nvSpPr>
        <p:spPr>
          <a:xfrm>
            <a:off x="788299" y="1623438"/>
            <a:ext cx="7758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1646088" y="1936763"/>
            <a:ext cx="2803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4"/>
          </p:nvPr>
        </p:nvSpPr>
        <p:spPr>
          <a:xfrm>
            <a:off x="5542160" y="1350250"/>
            <a:ext cx="28071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title" idx="5" hasCustomPrompt="1"/>
          </p:nvPr>
        </p:nvSpPr>
        <p:spPr>
          <a:xfrm>
            <a:off x="4628310" y="1610800"/>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6"/>
          </p:nvPr>
        </p:nvSpPr>
        <p:spPr>
          <a:xfrm>
            <a:off x="5542160" y="1936773"/>
            <a:ext cx="280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7"/>
          </p:nvPr>
        </p:nvSpPr>
        <p:spPr>
          <a:xfrm>
            <a:off x="1646088" y="3303575"/>
            <a:ext cx="28032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3"/>
          <p:cNvSpPr txBox="1">
            <a:spLocks noGrp="1"/>
          </p:cNvSpPr>
          <p:nvPr>
            <p:ph type="title" idx="8" hasCustomPrompt="1"/>
          </p:nvPr>
        </p:nvSpPr>
        <p:spPr>
          <a:xfrm>
            <a:off x="752150" y="3561452"/>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9"/>
          </p:nvPr>
        </p:nvSpPr>
        <p:spPr>
          <a:xfrm>
            <a:off x="1646088" y="3890100"/>
            <a:ext cx="2803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13"/>
          </p:nvPr>
        </p:nvSpPr>
        <p:spPr>
          <a:xfrm>
            <a:off x="5542160" y="3303579"/>
            <a:ext cx="28071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3"/>
          <p:cNvSpPr txBox="1">
            <a:spLocks noGrp="1"/>
          </p:cNvSpPr>
          <p:nvPr>
            <p:ph type="title" idx="14" hasCustomPrompt="1"/>
          </p:nvPr>
        </p:nvSpPr>
        <p:spPr>
          <a:xfrm>
            <a:off x="4628310" y="3561450"/>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5"/>
          </p:nvPr>
        </p:nvSpPr>
        <p:spPr>
          <a:xfrm>
            <a:off x="5542160" y="3890102"/>
            <a:ext cx="280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86" name="Google Shape;86;p13"/>
          <p:cNvCxnSpPr/>
          <p:nvPr/>
        </p:nvCxnSpPr>
        <p:spPr>
          <a:xfrm flipH="1">
            <a:off x="113550" y="257825"/>
            <a:ext cx="2412000" cy="8445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87" name="Google Shape;87;p13"/>
          <p:cNvCxnSpPr/>
          <p:nvPr/>
        </p:nvCxnSpPr>
        <p:spPr>
          <a:xfrm rot="10800000">
            <a:off x="8900350" y="1417050"/>
            <a:ext cx="0" cy="2176200"/>
          </a:xfrm>
          <a:prstGeom prst="straightConnector1">
            <a:avLst/>
          </a:prstGeom>
          <a:noFill/>
          <a:ln w="38100" cap="flat" cmpd="sng">
            <a:solidFill>
              <a:schemeClr val="lt1"/>
            </a:solidFill>
            <a:prstDash val="solid"/>
            <a:round/>
            <a:headEnd type="oval" w="med" len="med"/>
            <a:tailEnd type="oval" w="med" len="med"/>
          </a:ln>
        </p:spPr>
      </p:cxnSp>
      <p:sp>
        <p:nvSpPr>
          <p:cNvPr id="88" name="Google Shape;88;p13"/>
          <p:cNvSpPr/>
          <p:nvPr/>
        </p:nvSpPr>
        <p:spPr>
          <a:xfrm>
            <a:off x="4572000" y="48458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1"/>
          <p:cNvSpPr txBox="1">
            <a:spLocks noGrp="1"/>
          </p:cNvSpPr>
          <p:nvPr>
            <p:ph type="subTitle" idx="1"/>
          </p:nvPr>
        </p:nvSpPr>
        <p:spPr>
          <a:xfrm>
            <a:off x="5230975" y="2285713"/>
            <a:ext cx="29166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1"/>
          <p:cNvSpPr/>
          <p:nvPr/>
        </p:nvSpPr>
        <p:spPr>
          <a:xfrm>
            <a:off x="2893350" y="47289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68" name="Google Shape;168;p21"/>
          <p:cNvSpPr/>
          <p:nvPr/>
        </p:nvSpPr>
        <p:spPr>
          <a:xfrm>
            <a:off x="2893350" y="45892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69" name="Google Shape;169;p21"/>
          <p:cNvSpPr/>
          <p:nvPr/>
        </p:nvSpPr>
        <p:spPr>
          <a:xfrm>
            <a:off x="-2057575" y="1442038"/>
            <a:ext cx="2862600" cy="28626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21"/>
          <p:cNvCxnSpPr/>
          <p:nvPr/>
        </p:nvCxnSpPr>
        <p:spPr>
          <a:xfrm rot="10800000">
            <a:off x="219250" y="2695800"/>
            <a:ext cx="0" cy="2176200"/>
          </a:xfrm>
          <a:prstGeom prst="straightConnector1">
            <a:avLst/>
          </a:prstGeom>
          <a:noFill/>
          <a:ln w="38100" cap="flat" cmpd="sng">
            <a:solidFill>
              <a:schemeClr val="lt1"/>
            </a:solidFill>
            <a:prstDash val="solid"/>
            <a:round/>
            <a:headEnd type="oval" w="med" len="med"/>
            <a:tailEnd type="oval"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13">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0"/>
          <p:cNvSpPr/>
          <p:nvPr/>
        </p:nvSpPr>
        <p:spPr>
          <a:xfrm>
            <a:off x="-1418650" y="1204300"/>
            <a:ext cx="2734800" cy="2734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8546950" y="183975"/>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782750" y="1613513"/>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8960750" y="2571750"/>
            <a:ext cx="407400" cy="4077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1pPr>
            <a:lvl2pPr lvl="1" algn="ctr">
              <a:spcBef>
                <a:spcPts val="0"/>
              </a:spcBef>
              <a:spcAft>
                <a:spcPts val="0"/>
              </a:spcAft>
              <a:buClr>
                <a:schemeClr val="dk1"/>
              </a:buClr>
              <a:buSzPts val="2800"/>
              <a:buNone/>
              <a:defRPr sz="2800" b="1">
                <a:solidFill>
                  <a:schemeClr val="dk1"/>
                </a:solidFill>
              </a:defRPr>
            </a:lvl2pPr>
            <a:lvl3pPr lvl="2" algn="ctr">
              <a:spcBef>
                <a:spcPts val="0"/>
              </a:spcBef>
              <a:spcAft>
                <a:spcPts val="0"/>
              </a:spcAft>
              <a:buClr>
                <a:schemeClr val="dk1"/>
              </a:buClr>
              <a:buSzPts val="2800"/>
              <a:buNone/>
              <a:defRPr sz="2800" b="1">
                <a:solidFill>
                  <a:schemeClr val="dk1"/>
                </a:solidFill>
              </a:defRPr>
            </a:lvl3pPr>
            <a:lvl4pPr lvl="3" algn="ctr">
              <a:spcBef>
                <a:spcPts val="0"/>
              </a:spcBef>
              <a:spcAft>
                <a:spcPts val="0"/>
              </a:spcAft>
              <a:buClr>
                <a:schemeClr val="dk1"/>
              </a:buClr>
              <a:buSzPts val="2800"/>
              <a:buNone/>
              <a:defRPr sz="2800" b="1">
                <a:solidFill>
                  <a:schemeClr val="dk1"/>
                </a:solidFill>
              </a:defRPr>
            </a:lvl4pPr>
            <a:lvl5pPr lvl="4" algn="ctr">
              <a:spcBef>
                <a:spcPts val="0"/>
              </a:spcBef>
              <a:spcAft>
                <a:spcPts val="0"/>
              </a:spcAft>
              <a:buClr>
                <a:schemeClr val="dk1"/>
              </a:buClr>
              <a:buSzPts val="2800"/>
              <a:buNone/>
              <a:defRPr sz="2800" b="1">
                <a:solidFill>
                  <a:schemeClr val="dk1"/>
                </a:solidFill>
              </a:defRPr>
            </a:lvl5pPr>
            <a:lvl6pPr lvl="5" algn="ctr">
              <a:spcBef>
                <a:spcPts val="0"/>
              </a:spcBef>
              <a:spcAft>
                <a:spcPts val="0"/>
              </a:spcAft>
              <a:buClr>
                <a:schemeClr val="dk1"/>
              </a:buClr>
              <a:buSzPts val="2800"/>
              <a:buNone/>
              <a:defRPr sz="2800" b="1">
                <a:solidFill>
                  <a:schemeClr val="dk1"/>
                </a:solidFill>
              </a:defRPr>
            </a:lvl6pPr>
            <a:lvl7pPr lvl="6" algn="ctr">
              <a:spcBef>
                <a:spcPts val="0"/>
              </a:spcBef>
              <a:spcAft>
                <a:spcPts val="0"/>
              </a:spcAft>
              <a:buClr>
                <a:schemeClr val="dk1"/>
              </a:buClr>
              <a:buSzPts val="2800"/>
              <a:buNone/>
              <a:defRPr sz="2800" b="1">
                <a:solidFill>
                  <a:schemeClr val="dk1"/>
                </a:solidFill>
              </a:defRPr>
            </a:lvl7pPr>
            <a:lvl8pPr lvl="7" algn="ctr">
              <a:spcBef>
                <a:spcPts val="0"/>
              </a:spcBef>
              <a:spcAft>
                <a:spcPts val="0"/>
              </a:spcAft>
              <a:buClr>
                <a:schemeClr val="dk1"/>
              </a:buClr>
              <a:buSzPts val="2800"/>
              <a:buNone/>
              <a:defRPr sz="2800" b="1">
                <a:solidFill>
                  <a:schemeClr val="dk1"/>
                </a:solidFill>
              </a:defRPr>
            </a:lvl8pPr>
            <a:lvl9pPr lvl="8" algn="ctr">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8" r:id="rId6"/>
    <p:sldLayoutId id="2147483659" r:id="rId7"/>
    <p:sldLayoutId id="2147483667" r:id="rId8"/>
    <p:sldLayoutId id="2147483676" r:id="rId9"/>
    <p:sldLayoutId id="2147483677"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grpSp>
        <p:nvGrpSpPr>
          <p:cNvPr id="227" name="Google Shape;227;p35"/>
          <p:cNvGrpSpPr/>
          <p:nvPr/>
        </p:nvGrpSpPr>
        <p:grpSpPr>
          <a:xfrm>
            <a:off x="477138" y="542700"/>
            <a:ext cx="8179363" cy="3459900"/>
            <a:chOff x="477138" y="542700"/>
            <a:chExt cx="8179363" cy="3459900"/>
          </a:xfrm>
        </p:grpSpPr>
        <p:sp>
          <p:nvSpPr>
            <p:cNvPr id="228" name="Google Shape;228;p35"/>
            <p:cNvSpPr/>
            <p:nvPr/>
          </p:nvSpPr>
          <p:spPr>
            <a:xfrm>
              <a:off x="477138" y="901200"/>
              <a:ext cx="8176500" cy="31014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487500" y="901200"/>
              <a:ext cx="8169000" cy="1794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5"/>
          <p:cNvSpPr txBox="1">
            <a:spLocks noGrp="1"/>
          </p:cNvSpPr>
          <p:nvPr>
            <p:ph type="ctrTitle"/>
          </p:nvPr>
        </p:nvSpPr>
        <p:spPr>
          <a:xfrm>
            <a:off x="732300" y="965038"/>
            <a:ext cx="5755200" cy="16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smtClean="0">
                <a:latin typeface="Times New Roman" panose="02020603050405020304" pitchFamily="18" charset="0"/>
                <a:cs typeface="Times New Roman" panose="02020603050405020304" pitchFamily="18" charset="0"/>
              </a:rPr>
              <a:t>BÁO CÁO GIỮA KỲ HỌC PHẦN</a:t>
            </a:r>
            <a:r>
              <a:rPr lang="en" sz="1800" dirty="0" smtClean="0">
                <a:latin typeface="Times New Roman" panose="02020603050405020304" pitchFamily="18" charset="0"/>
                <a:cs typeface="Times New Roman" panose="02020603050405020304" pitchFamily="18" charset="0"/>
              </a:rPr>
              <a:t/>
            </a:r>
            <a:br>
              <a:rPr lang="en" sz="1800" dirty="0" smtClean="0">
                <a:latin typeface="Times New Roman" panose="02020603050405020304" pitchFamily="18" charset="0"/>
                <a:cs typeface="Times New Roman" panose="02020603050405020304" pitchFamily="18" charset="0"/>
              </a:rPr>
            </a:br>
            <a:r>
              <a:rPr lang="en" sz="1800" dirty="0" smtClean="0">
                <a:latin typeface="Times New Roman" panose="02020603050405020304" pitchFamily="18" charset="0"/>
                <a:cs typeface="Times New Roman" panose="02020603050405020304" pitchFamily="18" charset="0"/>
              </a:rPr>
              <a:t>LẬP TRÌNH DI ĐỘNG</a:t>
            </a:r>
            <a:r>
              <a:rPr lang="en" sz="2800" dirty="0" smtClean="0">
                <a:latin typeface="Times New Roman" panose="02020603050405020304" pitchFamily="18" charset="0"/>
                <a:cs typeface="Times New Roman" panose="02020603050405020304" pitchFamily="18" charset="0"/>
              </a:rPr>
              <a:t/>
            </a:r>
            <a:br>
              <a:rPr lang="en" sz="2800" dirty="0" smtClean="0">
                <a:latin typeface="Times New Roman" panose="02020603050405020304" pitchFamily="18" charset="0"/>
                <a:cs typeface="Times New Roman" panose="02020603050405020304" pitchFamily="18" charset="0"/>
              </a:rPr>
            </a:br>
            <a:r>
              <a:rPr lang="en" sz="2800" dirty="0" smtClean="0">
                <a:latin typeface="Times New Roman" panose="02020603050405020304" pitchFamily="18" charset="0"/>
                <a:cs typeface="Times New Roman" panose="02020603050405020304" pitchFamily="18" charset="0"/>
              </a:rPr>
              <a:t>ỨNG DỤNG ĐỌC TRUYỆN</a:t>
            </a:r>
            <a:endParaRPr sz="2800" dirty="0">
              <a:latin typeface="Times New Roman" panose="02020603050405020304" pitchFamily="18" charset="0"/>
              <a:cs typeface="Times New Roman" panose="02020603050405020304" pitchFamily="18" charset="0"/>
            </a:endParaRPr>
          </a:p>
        </p:txBody>
      </p:sp>
      <p:sp>
        <p:nvSpPr>
          <p:cNvPr id="232" name="Google Shape;232;p35"/>
          <p:cNvSpPr txBox="1">
            <a:spLocks noGrp="1"/>
          </p:cNvSpPr>
          <p:nvPr>
            <p:ph type="subTitle" idx="1"/>
          </p:nvPr>
        </p:nvSpPr>
        <p:spPr>
          <a:xfrm>
            <a:off x="732300" y="2860788"/>
            <a:ext cx="4834500" cy="9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Nhóm 3:</a:t>
            </a:r>
          </a:p>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Trần Thị Bích Mận</a:t>
            </a:r>
          </a:p>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Mã Thị Hồng Hạnh</a:t>
            </a:r>
          </a:p>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Ngô Lương Thị Ái</a:t>
            </a:r>
            <a:endParaRPr dirty="0">
              <a:latin typeface="Times New Roman" panose="02020603050405020304" pitchFamily="18" charset="0"/>
              <a:cs typeface="Times New Roman" panose="02020603050405020304" pitchFamily="18" charset="0"/>
            </a:endParaRPr>
          </a:p>
        </p:txBody>
      </p:sp>
      <p:grpSp>
        <p:nvGrpSpPr>
          <p:cNvPr id="233" name="Google Shape;233;p35"/>
          <p:cNvGrpSpPr/>
          <p:nvPr/>
        </p:nvGrpSpPr>
        <p:grpSpPr>
          <a:xfrm>
            <a:off x="7540700" y="613126"/>
            <a:ext cx="900425" cy="219675"/>
            <a:chOff x="7540700" y="613126"/>
            <a:chExt cx="900425" cy="219675"/>
          </a:xfrm>
        </p:grpSpPr>
        <p:sp>
          <p:nvSpPr>
            <p:cNvPr id="234" name="Google Shape;234;p35"/>
            <p:cNvSpPr/>
            <p:nvPr/>
          </p:nvSpPr>
          <p:spPr>
            <a:xfrm>
              <a:off x="7540700" y="637200"/>
              <a:ext cx="169500" cy="169500"/>
            </a:xfrm>
            <a:prstGeom prst="ellipse">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7870925" y="637200"/>
              <a:ext cx="169500" cy="169500"/>
            </a:xfrm>
            <a:prstGeom prst="ellipse">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grpSp>
        <p:nvGrpSpPr>
          <p:cNvPr id="237" name="Google Shape;237;p35"/>
          <p:cNvGrpSpPr/>
          <p:nvPr/>
        </p:nvGrpSpPr>
        <p:grpSpPr>
          <a:xfrm>
            <a:off x="5970850" y="1866650"/>
            <a:ext cx="2771400" cy="1845000"/>
            <a:chOff x="5885125" y="1771400"/>
            <a:chExt cx="2771400" cy="1845000"/>
          </a:xfrm>
        </p:grpSpPr>
        <p:cxnSp>
          <p:nvCxnSpPr>
            <p:cNvPr id="238" name="Google Shape;238;p35"/>
            <p:cNvCxnSpPr/>
            <p:nvPr/>
          </p:nvCxnSpPr>
          <p:spPr>
            <a:xfrm rot="10800000" flipH="1">
              <a:off x="5885125" y="1951250"/>
              <a:ext cx="2771400" cy="1600200"/>
            </a:xfrm>
            <a:prstGeom prst="straightConnector1">
              <a:avLst/>
            </a:prstGeom>
            <a:noFill/>
            <a:ln w="38100" cap="flat" cmpd="sng">
              <a:solidFill>
                <a:schemeClr val="lt1"/>
              </a:solidFill>
              <a:prstDash val="solid"/>
              <a:round/>
              <a:headEnd type="none" w="med" len="med"/>
              <a:tailEnd type="none" w="med" len="med"/>
            </a:ln>
          </p:spPr>
        </p:cxnSp>
        <p:sp>
          <p:nvSpPr>
            <p:cNvPr id="239" name="Google Shape;239;p35"/>
            <p:cNvSpPr/>
            <p:nvPr/>
          </p:nvSpPr>
          <p:spPr>
            <a:xfrm>
              <a:off x="6401775" y="1771400"/>
              <a:ext cx="1845000" cy="18450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8"/>
          <p:cNvSpPr/>
          <p:nvPr/>
        </p:nvSpPr>
        <p:spPr>
          <a:xfrm>
            <a:off x="1508100" y="1509850"/>
            <a:ext cx="6127800" cy="27672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8"/>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80" name="Google Shape;780;p58"/>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các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endParaRPr lang="en-US" dirty="0">
              <a:latin typeface="Times New Roman" panose="02020603050405020304" pitchFamily="18" charset="0"/>
              <a:cs typeface="Times New Roman" panose="02020603050405020304" pitchFamily="18" charset="0"/>
            </a:endParaRPr>
          </a:p>
        </p:txBody>
      </p:sp>
      <p:sp>
        <p:nvSpPr>
          <p:cNvPr id="781" name="Google Shape;781;p58"/>
          <p:cNvSpPr txBox="1">
            <a:spLocks noGrp="1"/>
          </p:cNvSpPr>
          <p:nvPr>
            <p:ph type="subTitle" idx="1"/>
          </p:nvPr>
        </p:nvSpPr>
        <p:spPr>
          <a:xfrm>
            <a:off x="1981200" y="1826500"/>
            <a:ext cx="5095800" cy="2133900"/>
          </a:xfrm>
          <a:prstGeom prst="rect">
            <a:avLst/>
          </a:prstGeom>
        </p:spPr>
        <p:txBody>
          <a:bodyPr spcFirstLastPara="1" wrap="square" lIns="91425" tIns="91425" rIns="91425" bIns="91425" anchor="ctr" anchorCtr="0">
            <a:noAutofit/>
          </a:bodyPr>
          <a:lstStyle/>
          <a:p>
            <a:pPr marL="0" lvl="0" indent="0" algn="just">
              <a:buNone/>
            </a:pPr>
            <a:r>
              <a:rPr lang="vi-VN" sz="2000" dirty="0">
                <a:latin typeface="Times New Roman" panose="02020603050405020304" pitchFamily="18" charset="0"/>
                <a:cs typeface="Times New Roman" panose="02020603050405020304" pitchFamily="18" charset="0"/>
              </a:rPr>
              <a:t>Người dùng:</a:t>
            </a:r>
          </a:p>
          <a:p>
            <a:pPr marL="342900" algn="just"/>
            <a:r>
              <a:rPr lang="vi-VN" sz="2000" dirty="0">
                <a:latin typeface="Times New Roman" panose="02020603050405020304" pitchFamily="18" charset="0"/>
                <a:cs typeface="Times New Roman" panose="02020603050405020304" pitchFamily="18" charset="0"/>
              </a:rPr>
              <a:t>Tìm kiếm</a:t>
            </a:r>
            <a:endParaRPr lang="en-US" sz="2000" dirty="0">
              <a:latin typeface="Times New Roman" panose="02020603050405020304" pitchFamily="18" charset="0"/>
              <a:cs typeface="Times New Roman" panose="02020603050405020304" pitchFamily="18" charset="0"/>
            </a:endParaRPr>
          </a:p>
          <a:p>
            <a:pPr marL="342900" algn="just"/>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truyện</a:t>
            </a:r>
            <a:endParaRPr lang="en-US" sz="2000" dirty="0">
              <a:latin typeface="Times New Roman" panose="02020603050405020304" pitchFamily="18" charset="0"/>
              <a:cs typeface="Times New Roman" panose="02020603050405020304" pitchFamily="18" charset="0"/>
            </a:endParaRPr>
          </a:p>
          <a:p>
            <a:pPr marL="0" lvl="0" indent="0" algn="just">
              <a:buNone/>
            </a:pPr>
            <a:r>
              <a:rPr lang="vi-VN" sz="2000" dirty="0">
                <a:latin typeface="Times New Roman" panose="02020603050405020304" pitchFamily="18" charset="0"/>
                <a:cs typeface="Times New Roman" panose="02020603050405020304" pitchFamily="18" charset="0"/>
              </a:rPr>
              <a:t>Người quản lý hệ thống:</a:t>
            </a:r>
          </a:p>
          <a:p>
            <a:pPr marL="342900" algn="just"/>
            <a:r>
              <a:rPr lang="vi-VN" sz="2000" dirty="0">
                <a:latin typeface="Times New Roman" panose="02020603050405020304" pitchFamily="18" charset="0"/>
                <a:cs typeface="Times New Roman" panose="02020603050405020304" pitchFamily="18" charset="0"/>
              </a:rPr>
              <a:t>Quản lí các truyện</a:t>
            </a:r>
            <a:endParaRPr lang="en-US" sz="2000" dirty="0">
              <a:latin typeface="Times New Roman" panose="02020603050405020304" pitchFamily="18" charset="0"/>
              <a:cs typeface="Times New Roman" panose="02020603050405020304" pitchFamily="18" charset="0"/>
            </a:endParaRPr>
          </a:p>
          <a:p>
            <a:pPr marL="342900" algn="just"/>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mới</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truyện</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56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57"/>
          <p:cNvSpPr/>
          <p:nvPr/>
        </p:nvSpPr>
        <p:spPr>
          <a:xfrm>
            <a:off x="5139325" y="2067313"/>
            <a:ext cx="30999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65" name="Google Shape;765;p5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smtClean="0">
                <a:latin typeface="Times New Roman" panose="02020603050405020304" pitchFamily="18" charset="0"/>
                <a:cs typeface="Times New Roman" panose="02020603050405020304" pitchFamily="18" charset="0"/>
              </a:rPr>
              <a:t>Ứng dụng đọc truyện</a:t>
            </a:r>
            <a:endParaRPr sz="2500" dirty="0">
              <a:latin typeface="Times New Roman" panose="02020603050405020304" pitchFamily="18" charset="0"/>
              <a:cs typeface="Times New Roman" panose="02020603050405020304" pitchFamily="18" charset="0"/>
            </a:endParaRPr>
          </a:p>
        </p:txBody>
      </p:sp>
      <p:sp>
        <p:nvSpPr>
          <p:cNvPr id="766" name="Google Shape;766;p57"/>
          <p:cNvSpPr txBox="1">
            <a:spLocks noGrp="1"/>
          </p:cNvSpPr>
          <p:nvPr>
            <p:ph type="subTitle" idx="1"/>
          </p:nvPr>
        </p:nvSpPr>
        <p:spPr>
          <a:xfrm>
            <a:off x="5230975" y="2285713"/>
            <a:ext cx="2916600" cy="1058700"/>
          </a:xfrm>
          <a:prstGeom prst="rect">
            <a:avLst/>
          </a:prstGeom>
        </p:spPr>
        <p:txBody>
          <a:bodyPr spcFirstLastPara="1" wrap="square" lIns="91425" tIns="91425" rIns="91425" bIns="91425" anchor="ctr" anchorCtr="0">
            <a:noAutofit/>
          </a:bodyPr>
          <a:lstStyle/>
          <a:p>
            <a:pPr marL="0" lvl="0" indent="0" algn="l"/>
            <a:r>
              <a:rPr lang="vi-VN" sz="1600" b="1" dirty="0">
                <a:latin typeface="Times New Roman" panose="02020603050405020304" pitchFamily="18" charset="0"/>
                <a:cs typeface="Times New Roman" panose="02020603050405020304" pitchFamily="18" charset="0"/>
              </a:rPr>
              <a:t>Giao diện </a:t>
            </a:r>
            <a:r>
              <a:rPr lang="vi-VN" sz="1600" b="1" dirty="0" smtClean="0">
                <a:latin typeface="Times New Roman" panose="02020603050405020304" pitchFamily="18" charset="0"/>
                <a:cs typeface="Times New Roman" panose="02020603050405020304" pitchFamily="18" charset="0"/>
              </a:rPr>
              <a:t>chính</a:t>
            </a:r>
            <a:r>
              <a:rPr lang="en-US" sz="1600" b="1" dirty="0" smtClean="0">
                <a:latin typeface="Times New Roman" panose="02020603050405020304" pitchFamily="18" charset="0"/>
                <a:cs typeface="Times New Roman" panose="02020603050405020304" pitchFamily="18" charset="0"/>
              </a:rPr>
              <a:t>:</a:t>
            </a:r>
          </a:p>
          <a:p>
            <a:pPr marL="0" lvl="0" indent="0" algn="just"/>
            <a:r>
              <a:rPr lang="vi-VN" sz="1600" dirty="0" smtClean="0">
                <a:latin typeface="Times New Roman" panose="02020603050405020304" pitchFamily="18" charset="0"/>
                <a:cs typeface="Times New Roman" panose="02020603050405020304" pitchFamily="18" charset="0"/>
              </a:rPr>
              <a:t>Sau </a:t>
            </a:r>
            <a:r>
              <a:rPr lang="vi-VN" sz="1600" dirty="0">
                <a:latin typeface="Times New Roman" panose="02020603050405020304" pitchFamily="18" charset="0"/>
                <a:cs typeface="Times New Roman" panose="02020603050405020304" pitchFamily="18" charset="0"/>
              </a:rPr>
              <a:t>khi khởi động ứng dụng ta sẽ </a:t>
            </a:r>
            <a:r>
              <a:rPr lang="en-US" sz="1600" dirty="0" err="1" smtClean="0">
                <a:latin typeface="Times New Roman" panose="02020603050405020304" pitchFamily="18" charset="0"/>
                <a:cs typeface="Times New Roman" panose="02020603050405020304" pitchFamily="18" charset="0"/>
              </a:rPr>
              <a:t>thấy</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một </a:t>
            </a:r>
            <a:r>
              <a:rPr lang="vi-VN" sz="1600" dirty="0">
                <a:latin typeface="Times New Roman" panose="02020603050405020304" pitchFamily="18" charset="0"/>
                <a:cs typeface="Times New Roman" panose="02020603050405020304" pitchFamily="18" charset="0"/>
              </a:rPr>
              <a:t>màn hình hiển thị tất cả danh sách </a:t>
            </a:r>
            <a:r>
              <a:rPr lang="vi-VN" sz="1600" dirty="0" smtClean="0">
                <a:latin typeface="Times New Roman" panose="02020603050405020304" pitchFamily="18" charset="0"/>
                <a:cs typeface="Times New Roman" panose="02020603050405020304" pitchFamily="18" charset="0"/>
              </a:rPr>
              <a:t>truyện</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3570" t="7639" r="23457" b="13294"/>
          <a:stretch/>
        </p:blipFill>
        <p:spPr>
          <a:xfrm>
            <a:off x="2379132" y="1441450"/>
            <a:ext cx="1398503" cy="3008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57"/>
          <p:cNvSpPr/>
          <p:nvPr/>
        </p:nvSpPr>
        <p:spPr>
          <a:xfrm>
            <a:off x="5139325" y="2067313"/>
            <a:ext cx="30999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65" name="Google Shape;765;p5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 sz="2500" dirty="0">
                <a:latin typeface="Times New Roman" panose="02020603050405020304" pitchFamily="18" charset="0"/>
                <a:cs typeface="Times New Roman" panose="02020603050405020304" pitchFamily="18" charset="0"/>
              </a:rPr>
              <a:t>Ứng dụng đọc truyện</a:t>
            </a:r>
            <a:endParaRPr sz="2500" dirty="0"/>
          </a:p>
        </p:txBody>
      </p:sp>
      <p:sp>
        <p:nvSpPr>
          <p:cNvPr id="766" name="Google Shape;766;p57"/>
          <p:cNvSpPr txBox="1">
            <a:spLocks noGrp="1"/>
          </p:cNvSpPr>
          <p:nvPr>
            <p:ph type="subTitle" idx="1"/>
          </p:nvPr>
        </p:nvSpPr>
        <p:spPr>
          <a:xfrm>
            <a:off x="5105400" y="2285713"/>
            <a:ext cx="3215737" cy="1058700"/>
          </a:xfrm>
          <a:prstGeom prst="rect">
            <a:avLst/>
          </a:prstGeom>
        </p:spPr>
        <p:txBody>
          <a:bodyPr spcFirstLastPara="1" wrap="square" lIns="91425" tIns="91425" rIns="91425" bIns="91425" anchor="ctr" anchorCtr="0">
            <a:noAutofit/>
          </a:bodyPr>
          <a:lstStyle/>
          <a:p>
            <a:pPr marL="0" lvl="0" indent="0" algn="just"/>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năng </a:t>
            </a:r>
            <a:r>
              <a:rPr lang="vi-VN" sz="1600" dirty="0">
                <a:latin typeface="Times New Roman" panose="02020603050405020304" pitchFamily="18" charset="0"/>
                <a:cs typeface="Times New Roman" panose="02020603050405020304" pitchFamily="18" charset="0"/>
              </a:rPr>
              <a:t>tìm kiếm hỗ trợ người dùng có thể dễ dàng tìm kiếm </a:t>
            </a:r>
            <a:r>
              <a:rPr lang="vi-VN" sz="1600" dirty="0" smtClean="0">
                <a:latin typeface="Times New Roman" panose="02020603050405020304" pitchFamily="18" charset="0"/>
                <a:cs typeface="Times New Roman" panose="02020603050405020304" pitchFamily="18" charset="0"/>
              </a:rPr>
              <a:t>bộ </a:t>
            </a:r>
            <a:r>
              <a:rPr lang="vi-VN" sz="1600" dirty="0">
                <a:latin typeface="Times New Roman" panose="02020603050405020304" pitchFamily="18" charset="0"/>
                <a:cs typeface="Times New Roman" panose="02020603050405020304" pitchFamily="18" charset="0"/>
              </a:rPr>
              <a:t>truyện tranh cần </a:t>
            </a:r>
            <a:r>
              <a:rPr lang="vi-VN" sz="1600" dirty="0" smtClean="0">
                <a:latin typeface="Times New Roman" panose="02020603050405020304" pitchFamily="18" charset="0"/>
                <a:cs typeface="Times New Roman" panose="02020603050405020304" pitchFamily="18" charset="0"/>
              </a:rPr>
              <a:t>tìm, </a:t>
            </a:r>
            <a:r>
              <a:rPr lang="en-US" sz="1600" dirty="0" err="1" smtClean="0">
                <a:latin typeface="Times New Roman" panose="02020603050405020304" pitchFamily="18" charset="0"/>
                <a:cs typeface="Times New Roman" panose="02020603050405020304" pitchFamily="18" charset="0"/>
              </a:rPr>
              <a:t>truyện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dùng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tìm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đầu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tiên</a:t>
            </a:r>
            <a:r>
              <a:rPr lang="en-US" sz="1600" dirty="0" smtClean="0">
                <a:latin typeface="Times New Roman" panose="02020603050405020304" pitchFamily="18" charset="0"/>
                <a:cs typeface="Times New Roman" panose="02020603050405020304" pitchFamily="18" charset="0"/>
              </a:rPr>
              <a:t>.</a:t>
            </a:r>
            <a:endParaRPr lang="vi-VN"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3395" t="7284" r="23303" b="12592"/>
          <a:stretch/>
        </p:blipFill>
        <p:spPr>
          <a:xfrm>
            <a:off x="2362200" y="1123950"/>
            <a:ext cx="1380149" cy="2965950"/>
          </a:xfrm>
          <a:prstGeom prst="roundRect">
            <a:avLst>
              <a:gd name="adj" fmla="val 1488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8820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57"/>
          <p:cNvSpPr/>
          <p:nvPr/>
        </p:nvSpPr>
        <p:spPr>
          <a:xfrm>
            <a:off x="5139325" y="2067313"/>
            <a:ext cx="30999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65" name="Google Shape;765;p5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 sz="2500" dirty="0">
                <a:latin typeface="Times New Roman" panose="02020603050405020304" pitchFamily="18" charset="0"/>
                <a:cs typeface="Times New Roman" panose="02020603050405020304" pitchFamily="18" charset="0"/>
              </a:rPr>
              <a:t>Ứng dụng đọc truyện</a:t>
            </a:r>
            <a:endParaRPr sz="2500" dirty="0"/>
          </a:p>
        </p:txBody>
      </p:sp>
      <p:sp>
        <p:nvSpPr>
          <p:cNvPr id="766" name="Google Shape;766;p57"/>
          <p:cNvSpPr txBox="1">
            <a:spLocks noGrp="1"/>
          </p:cNvSpPr>
          <p:nvPr>
            <p:ph type="subTitle" idx="1"/>
          </p:nvPr>
        </p:nvSpPr>
        <p:spPr>
          <a:xfrm>
            <a:off x="5230975" y="2285713"/>
            <a:ext cx="2916600" cy="1058700"/>
          </a:xfrm>
          <a:prstGeom prst="rect">
            <a:avLst/>
          </a:prstGeom>
        </p:spPr>
        <p:txBody>
          <a:bodyPr spcFirstLastPara="1" wrap="square" lIns="91425" tIns="91425" rIns="91425" bIns="91425" anchor="ctr" anchorCtr="0">
            <a:noAutofit/>
          </a:bodyPr>
          <a:lstStyle/>
          <a:p>
            <a:pPr marL="0" lvl="0" indent="0" algn="just"/>
            <a:r>
              <a:rPr lang="en-US" sz="1600" dirty="0" err="1" smtClean="0">
                <a:latin typeface="Times New Roman" panose="02020603050405020304" pitchFamily="18" charset="0"/>
                <a:cs typeface="Times New Roman" panose="02020603050405020304" pitchFamily="18" charset="0"/>
              </a:rPr>
              <a:t>Trường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hợp</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danh </a:t>
            </a:r>
            <a:r>
              <a:rPr lang="vi-VN" sz="1600" dirty="0">
                <a:latin typeface="Times New Roman" panose="02020603050405020304" pitchFamily="18" charset="0"/>
                <a:cs typeface="Times New Roman" panose="02020603050405020304" pitchFamily="18" charset="0"/>
              </a:rPr>
              <a:t>sách truyện hiển thị ra màn hình chính bị mất kết </a:t>
            </a:r>
            <a:r>
              <a:rPr lang="vi-VN" sz="1600" dirty="0"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nhất</a:t>
            </a:r>
            <a:r>
              <a:rPr lang="vi-VN" sz="1600" dirty="0" smtClean="0">
                <a:latin typeface="Times New Roman" panose="02020603050405020304" pitchFamily="18" charset="0"/>
                <a:cs typeface="Times New Roman" panose="02020603050405020304" pitchFamily="18" charset="0"/>
              </a:rPr>
              <a:t> thì</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chỉ</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cần</a:t>
            </a:r>
            <a:r>
              <a:rPr lang="en-US" sz="1600" dirty="0" smtClean="0">
                <a:latin typeface="Times New Roman" panose="02020603050405020304" pitchFamily="18" charset="0"/>
                <a:cs typeface="Times New Roman" panose="02020603050405020304" pitchFamily="18" charset="0"/>
              </a:rPr>
              <a:t> update </a:t>
            </a:r>
            <a:r>
              <a:rPr lang="en-US" sz="1600" dirty="0" err="1" smtClean="0">
                <a:latin typeface="Times New Roman" panose="02020603050405020304" pitchFamily="18" charset="0"/>
                <a:cs typeface="Times New Roman" panose="02020603050405020304" pitchFamily="18" charset="0"/>
              </a:rPr>
              <a:t>truyện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bằng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nút</a:t>
            </a:r>
            <a:r>
              <a:rPr lang="en-US" sz="1600" dirty="0" smtClean="0">
                <a:latin typeface="Times New Roman" panose="02020603050405020304" pitchFamily="18" charset="0"/>
                <a:cs typeface="Times New Roman" panose="02020603050405020304" pitchFamily="18" charset="0"/>
              </a:rPr>
              <a:t> update.</a:t>
            </a:r>
            <a:endParaRPr sz="16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53570" t="7639" r="23457" b="13294"/>
          <a:stretch/>
        </p:blipFill>
        <p:spPr>
          <a:xfrm>
            <a:off x="2379132" y="1441450"/>
            <a:ext cx="1398503" cy="3008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 name="Straight Arrow Connector 2"/>
          <p:cNvCxnSpPr/>
          <p:nvPr/>
        </p:nvCxnSpPr>
        <p:spPr>
          <a:xfrm>
            <a:off x="3733800" y="1733550"/>
            <a:ext cx="838200" cy="685800"/>
          </a:xfrm>
          <a:prstGeom prst="straightConnector1">
            <a:avLst/>
          </a:prstGeom>
          <a:ln>
            <a:solidFill>
              <a:srgbClr val="C00000"/>
            </a:solidFill>
            <a:headEnd type="arrow" w="med" len="med"/>
            <a:tailEnd type="none" w="med" len="med"/>
          </a:ln>
        </p:spPr>
        <p:style>
          <a:lnRef idx="2">
            <a:schemeClr val="accent3"/>
          </a:lnRef>
          <a:fillRef idx="0">
            <a:schemeClr val="accent3"/>
          </a:fillRef>
          <a:effectRef idx="1">
            <a:schemeClr val="accent3"/>
          </a:effectRef>
          <a:fontRef idx="minor">
            <a:schemeClr val="tx1"/>
          </a:fontRef>
        </p:style>
      </p:cxnSp>
      <p:sp>
        <p:nvSpPr>
          <p:cNvPr id="4" name="TextBox 3"/>
          <p:cNvSpPr txBox="1"/>
          <p:nvPr/>
        </p:nvSpPr>
        <p:spPr>
          <a:xfrm>
            <a:off x="4157075" y="2447151"/>
            <a:ext cx="1100725" cy="276999"/>
          </a:xfrm>
          <a:prstGeom prst="rect">
            <a:avLst/>
          </a:prstGeom>
          <a:noFill/>
        </p:spPr>
        <p:txBody>
          <a:bodyPr wrap="square" rtlCol="0">
            <a:spAutoFit/>
          </a:bodyPr>
          <a:lstStyle/>
          <a:p>
            <a:r>
              <a:rPr lang="en-US" sz="1200" dirty="0" err="1" smtClean="0"/>
              <a:t>Nút</a:t>
            </a:r>
            <a:r>
              <a:rPr lang="en-US" sz="1200" dirty="0" smtClean="0"/>
              <a:t> Update</a:t>
            </a:r>
            <a:endParaRPr lang="en-US" sz="1200" dirty="0"/>
          </a:p>
        </p:txBody>
      </p:sp>
    </p:spTree>
    <p:extLst>
      <p:ext uri="{BB962C8B-B14F-4D97-AF65-F5344CB8AC3E}">
        <p14:creationId xmlns:p14="http://schemas.microsoft.com/office/powerpoint/2010/main" val="2885388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57"/>
          <p:cNvSpPr/>
          <p:nvPr/>
        </p:nvSpPr>
        <p:spPr>
          <a:xfrm>
            <a:off x="5139325" y="2067313"/>
            <a:ext cx="30999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65" name="Google Shape;765;p5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 sz="2500" dirty="0">
                <a:latin typeface="Times New Roman" panose="02020603050405020304" pitchFamily="18" charset="0"/>
                <a:cs typeface="Times New Roman" panose="02020603050405020304" pitchFamily="18" charset="0"/>
              </a:rPr>
              <a:t>Ứng dụng đọc truyện</a:t>
            </a:r>
            <a:endParaRPr sz="2500" dirty="0"/>
          </a:p>
        </p:txBody>
      </p:sp>
      <p:sp>
        <p:nvSpPr>
          <p:cNvPr id="766" name="Google Shape;766;p57"/>
          <p:cNvSpPr txBox="1">
            <a:spLocks noGrp="1"/>
          </p:cNvSpPr>
          <p:nvPr>
            <p:ph type="subTitle" idx="1"/>
          </p:nvPr>
        </p:nvSpPr>
        <p:spPr>
          <a:xfrm>
            <a:off x="5230975" y="2285713"/>
            <a:ext cx="2916600" cy="1058700"/>
          </a:xfrm>
          <a:prstGeom prst="rect">
            <a:avLst/>
          </a:prstGeom>
        </p:spPr>
        <p:txBody>
          <a:bodyPr spcFirstLastPara="1" wrap="square" lIns="91425" tIns="91425" rIns="91425" bIns="91425" anchor="ctr" anchorCtr="0">
            <a:noAutofit/>
          </a:bodyPr>
          <a:lstStyle/>
          <a:p>
            <a:pPr marL="0" lvl="0" indent="0" algn="just"/>
            <a:r>
              <a:rPr lang="vi-VN" sz="1800" dirty="0">
                <a:latin typeface="Times New Roman" panose="02020603050405020304" pitchFamily="18" charset="0"/>
                <a:cs typeface="Times New Roman" panose="02020603050405020304" pitchFamily="18" charset="0"/>
              </a:rPr>
              <a:t>Màn hình </a:t>
            </a:r>
            <a:r>
              <a:rPr lang="en-US" sz="1800" dirty="0" smtClean="0">
                <a:latin typeface="Times New Roman" panose="02020603050405020304" pitchFamily="18" charset="0"/>
                <a:cs typeface="Times New Roman" panose="02020603050405020304" pitchFamily="18" charset="0"/>
              </a:rPr>
              <a:t>chapter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truyện</a:t>
            </a:r>
            <a:r>
              <a:rPr lang="vi-VN" sz="18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H</a:t>
            </a:r>
            <a:r>
              <a:rPr lang="vi-VN" sz="1800" dirty="0" smtClean="0">
                <a:latin typeface="Times New Roman" panose="02020603050405020304" pitchFamily="18" charset="0"/>
                <a:cs typeface="Times New Roman" panose="02020603050405020304" pitchFamily="18" charset="0"/>
              </a:rPr>
              <a:t>iển </a:t>
            </a:r>
            <a:r>
              <a:rPr lang="vi-VN" sz="1800" dirty="0">
                <a:latin typeface="Times New Roman" panose="02020603050405020304" pitchFamily="18" charset="0"/>
                <a:cs typeface="Times New Roman" panose="02020603050405020304" pitchFamily="18" charset="0"/>
              </a:rPr>
              <a:t>thị thông tin và các chương của bộ </a:t>
            </a:r>
            <a:r>
              <a:rPr lang="vi-VN" sz="1800" dirty="0" smtClean="0">
                <a:latin typeface="Times New Roman" panose="02020603050405020304" pitchFamily="18" charset="0"/>
                <a:cs typeface="Times New Roman" panose="02020603050405020304" pitchFamily="18" charset="0"/>
              </a:rPr>
              <a:t>truyện</a:t>
            </a:r>
            <a:r>
              <a:rPr lang="en-US" sz="1800" dirty="0">
                <a:latin typeface="+mj-lt"/>
                <a:cs typeface="Times New Roman" panose="02020603050405020304" pitchFamily="18" charset="0"/>
              </a:rPr>
              <a:t>.</a:t>
            </a:r>
            <a:endParaRPr lang="vi-VN" sz="1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53807" t="8067" r="23392" b="12825"/>
          <a:stretch/>
        </p:blipFill>
        <p:spPr>
          <a:xfrm>
            <a:off x="2286001" y="1152838"/>
            <a:ext cx="1462626" cy="3171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5665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57"/>
          <p:cNvSpPr/>
          <p:nvPr/>
        </p:nvSpPr>
        <p:spPr>
          <a:xfrm>
            <a:off x="5139325" y="2067313"/>
            <a:ext cx="30999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65" name="Google Shape;765;p5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 sz="2500" dirty="0">
                <a:latin typeface="Times New Roman" panose="02020603050405020304" pitchFamily="18" charset="0"/>
                <a:cs typeface="Times New Roman" panose="02020603050405020304" pitchFamily="18" charset="0"/>
              </a:rPr>
              <a:t>Ứng dụng đọc truyện</a:t>
            </a:r>
            <a:endParaRPr sz="2500" dirty="0"/>
          </a:p>
        </p:txBody>
      </p:sp>
      <p:sp>
        <p:nvSpPr>
          <p:cNvPr id="766" name="Google Shape;766;p57"/>
          <p:cNvSpPr txBox="1">
            <a:spLocks noGrp="1"/>
          </p:cNvSpPr>
          <p:nvPr>
            <p:ph type="subTitle" idx="1"/>
          </p:nvPr>
        </p:nvSpPr>
        <p:spPr>
          <a:xfrm>
            <a:off x="5230975" y="2285713"/>
            <a:ext cx="2916600" cy="1058700"/>
          </a:xfrm>
          <a:prstGeom prst="rect">
            <a:avLst/>
          </a:prstGeom>
        </p:spPr>
        <p:txBody>
          <a:bodyPr spcFirstLastPara="1" wrap="square" lIns="91425" tIns="91425" rIns="91425" bIns="91425" anchor="ctr" anchorCtr="0">
            <a:noAutofit/>
          </a:bodyPr>
          <a:lstStyle/>
          <a:p>
            <a:pPr marL="0" lvl="0" indent="0" algn="just"/>
            <a:r>
              <a:rPr lang="vi-VN" sz="1800" dirty="0">
                <a:latin typeface="+mj-lt"/>
              </a:rPr>
              <a:t>Ở màn hình chi tiết người dùng muốn đọc truyện tranh thì nhấn vào chương của truyện để xem</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3337" t="7015" r="23515" b="13676"/>
          <a:stretch/>
        </p:blipFill>
        <p:spPr>
          <a:xfrm>
            <a:off x="1490133" y="1038610"/>
            <a:ext cx="1535973" cy="3289030"/>
          </a:xfrm>
          <a:prstGeom prst="roundRect">
            <a:avLst>
              <a:gd name="adj" fmla="val 11260"/>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314" t="7368" r="23343" b="12671"/>
          <a:stretch/>
        </p:blipFill>
        <p:spPr>
          <a:xfrm>
            <a:off x="3276600" y="1064851"/>
            <a:ext cx="1524000" cy="3262789"/>
          </a:xfrm>
          <a:prstGeom prst="roundRect">
            <a:avLst>
              <a:gd name="adj" fmla="val 128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32981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5" name="Google Shape;255;p37"/>
          <p:cNvSpPr/>
          <p:nvPr/>
        </p:nvSpPr>
        <p:spPr>
          <a:xfrm>
            <a:off x="487525" y="901200"/>
            <a:ext cx="8169000" cy="38316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259" name="Google Shape;259;p3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vi-VN" dirty="0">
                <a:latin typeface="+mj-lt"/>
              </a:rPr>
              <a:t>Kết quả đạt được</a:t>
            </a:r>
            <a:endParaRPr lang="vi-VN" dirty="0">
              <a:latin typeface="+mj-lt"/>
            </a:endParaRPr>
          </a:p>
        </p:txBody>
      </p:sp>
      <p:sp>
        <p:nvSpPr>
          <p:cNvPr id="261" name="Google Shape;261;p37"/>
          <p:cNvSpPr txBox="1">
            <a:spLocks noGrp="1"/>
          </p:cNvSpPr>
          <p:nvPr>
            <p:ph type="subTitle" idx="1"/>
          </p:nvPr>
        </p:nvSpPr>
        <p:spPr>
          <a:xfrm>
            <a:off x="533400" y="971550"/>
            <a:ext cx="8123100" cy="3581399"/>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vi-VN" sz="2000" dirty="0" smtClean="0">
                <a:latin typeface="+mj-lt"/>
              </a:rPr>
              <a:t>Tìm </a:t>
            </a:r>
            <a:r>
              <a:rPr lang="vi-VN" sz="2000" dirty="0">
                <a:latin typeface="+mj-lt"/>
              </a:rPr>
              <a:t>hiểu lịch sử và kiến trúc của Hệ điều hành Android. </a:t>
            </a:r>
          </a:p>
          <a:p>
            <a:pPr marL="285750" lvl="0" indent="-285750" algn="just">
              <a:buFont typeface="Arial" panose="020B0604020202020204" pitchFamily="34" charset="0"/>
              <a:buChar char="•"/>
            </a:pPr>
            <a:r>
              <a:rPr lang="vi-VN" sz="2000" dirty="0">
                <a:latin typeface="+mj-lt"/>
              </a:rPr>
              <a:t>Tìm hiểu được các kỹ thuật để xây dựng một ứng dụng hoàn chỉnh trên thiết bị </a:t>
            </a:r>
            <a:r>
              <a:rPr lang="vi-VN" sz="2000" dirty="0" smtClean="0">
                <a:latin typeface="+mj-lt"/>
              </a:rPr>
              <a:t>thật</a:t>
            </a:r>
            <a:r>
              <a:rPr lang="en-US" sz="2000" dirty="0" smtClean="0">
                <a:latin typeface="+mj-lt"/>
              </a:rPr>
              <a:t>.</a:t>
            </a:r>
            <a:endParaRPr lang="vi-VN" sz="2000" dirty="0">
              <a:latin typeface="+mj-lt"/>
            </a:endParaRPr>
          </a:p>
          <a:p>
            <a:pPr marL="285750" lvl="0" indent="-285750" algn="just">
              <a:buFont typeface="Arial" panose="020B0604020202020204" pitchFamily="34" charset="0"/>
              <a:buChar char="•"/>
            </a:pPr>
            <a:r>
              <a:rPr lang="vi-VN" sz="2000" dirty="0">
                <a:latin typeface="+mj-lt"/>
              </a:rPr>
              <a:t> Xây dựng thành công ứng dụng đọc truyện tranh </a:t>
            </a:r>
            <a:r>
              <a:rPr lang="vi-VN" sz="2000" dirty="0" smtClean="0">
                <a:latin typeface="+mj-lt"/>
              </a:rPr>
              <a:t>online</a:t>
            </a:r>
            <a:r>
              <a:rPr lang="en-US" sz="2000" dirty="0" smtClean="0">
                <a:latin typeface="+mj-lt"/>
              </a:rPr>
              <a:t>.</a:t>
            </a:r>
            <a:endParaRPr lang="vi-VN" sz="2000" dirty="0">
              <a:latin typeface="+mj-lt"/>
            </a:endParaRPr>
          </a:p>
          <a:p>
            <a:pPr marL="285750" lvl="0" indent="-285750" algn="just">
              <a:buFont typeface="Arial" panose="020B0604020202020204" pitchFamily="34" charset="0"/>
              <a:buChar char="•"/>
            </a:pPr>
            <a:r>
              <a:rPr lang="vi-VN" sz="2000" dirty="0">
                <a:latin typeface="+mj-lt"/>
              </a:rPr>
              <a:t>Bước đầu xây dựng thành công ứng dụng đọc truyện tranh online với các chức năng cơ </a:t>
            </a:r>
            <a:r>
              <a:rPr lang="vi-VN" sz="2000" dirty="0" smtClean="0">
                <a:latin typeface="+mj-lt"/>
              </a:rPr>
              <a:t>bản</a:t>
            </a:r>
            <a:r>
              <a:rPr lang="en-US" sz="2000" dirty="0" smtClean="0">
                <a:latin typeface="+mj-lt"/>
              </a:rPr>
              <a:t>.</a:t>
            </a:r>
            <a:endParaRPr sz="2000" dirty="0">
              <a:latin typeface="+mj-lt"/>
            </a:endParaRPr>
          </a:p>
        </p:txBody>
      </p:sp>
    </p:spTree>
    <p:extLst>
      <p:ext uri="{BB962C8B-B14F-4D97-AF65-F5344CB8AC3E}">
        <p14:creationId xmlns:p14="http://schemas.microsoft.com/office/powerpoint/2010/main" val="3881651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47"/>
          <p:cNvSpPr/>
          <p:nvPr/>
        </p:nvSpPr>
        <p:spPr>
          <a:xfrm>
            <a:off x="696000" y="1934700"/>
            <a:ext cx="5029200" cy="21045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658546" y="1934700"/>
            <a:ext cx="5029200" cy="1731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a:spLocks noGrp="1"/>
          </p:cNvSpPr>
          <p:nvPr>
            <p:ph type="title"/>
          </p:nvPr>
        </p:nvSpPr>
        <p:spPr>
          <a:xfrm>
            <a:off x="76200" y="1962150"/>
            <a:ext cx="6248400" cy="172365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latin typeface="Times New Roman" panose="02020603050405020304" pitchFamily="18" charset="0"/>
                <a:cs typeface="Times New Roman" panose="02020603050405020304" pitchFamily="18" charset="0"/>
              </a:rPr>
              <a:t>THANKS FOR</a:t>
            </a:r>
            <a:br>
              <a:rPr lang="en" sz="2800" dirty="0" smtClean="0">
                <a:latin typeface="Times New Roman" panose="02020603050405020304" pitchFamily="18" charset="0"/>
                <a:cs typeface="Times New Roman" panose="02020603050405020304" pitchFamily="18" charset="0"/>
              </a:rPr>
            </a:br>
            <a:r>
              <a:rPr lang="en" sz="2800" dirty="0" smtClean="0">
                <a:latin typeface="Times New Roman" panose="02020603050405020304" pitchFamily="18" charset="0"/>
                <a:cs typeface="Times New Roman" panose="02020603050405020304" pitchFamily="18" charset="0"/>
              </a:rPr>
              <a:t>WATCHING AND LISTENING</a:t>
            </a:r>
            <a:endParaRPr sz="2800" dirty="0">
              <a:latin typeface="Times New Roman" panose="02020603050405020304" pitchFamily="18" charset="0"/>
              <a:cs typeface="Times New Roman" panose="02020603050405020304" pitchFamily="18" charset="0"/>
            </a:endParaRPr>
          </a:p>
        </p:txBody>
      </p:sp>
      <p:sp>
        <p:nvSpPr>
          <p:cNvPr id="511" name="Google Shape;511;p47"/>
          <p:cNvSpPr/>
          <p:nvPr/>
        </p:nvSpPr>
        <p:spPr>
          <a:xfrm>
            <a:off x="812925" y="14142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2" name="Google Shape;512;p47"/>
          <p:cNvSpPr/>
          <p:nvPr/>
        </p:nvSpPr>
        <p:spPr>
          <a:xfrm>
            <a:off x="6127275" y="193470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812925" y="11926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4" name="Google Shape;514;p47"/>
          <p:cNvSpPr/>
          <p:nvPr/>
        </p:nvSpPr>
        <p:spPr>
          <a:xfrm>
            <a:off x="812925" y="9709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5" name="Google Shape;515;p47"/>
          <p:cNvSpPr/>
          <p:nvPr/>
        </p:nvSpPr>
        <p:spPr>
          <a:xfrm>
            <a:off x="6127275" y="257175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7"/>
          <p:cNvCxnSpPr/>
          <p:nvPr/>
        </p:nvCxnSpPr>
        <p:spPr>
          <a:xfrm flipH="1">
            <a:off x="812775" y="4427750"/>
            <a:ext cx="6944100" cy="3501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517" name="Google Shape;517;p47"/>
          <p:cNvCxnSpPr/>
          <p:nvPr/>
        </p:nvCxnSpPr>
        <p:spPr>
          <a:xfrm rot="10800000">
            <a:off x="868575" y="539400"/>
            <a:ext cx="8007900" cy="0"/>
          </a:xfrm>
          <a:prstGeom prst="straightConnector1">
            <a:avLst/>
          </a:prstGeom>
          <a:noFill/>
          <a:ln w="38100" cap="flat" cmpd="sng">
            <a:solidFill>
              <a:schemeClr val="lt1"/>
            </a:solidFill>
            <a:prstDash val="solid"/>
            <a:round/>
            <a:headEnd type="oval" w="med" len="med"/>
            <a:tailEnd type="oval"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6"/>
          <p:cNvSpPr/>
          <p:nvPr/>
        </p:nvSpPr>
        <p:spPr>
          <a:xfrm>
            <a:off x="487500" y="901200"/>
            <a:ext cx="8169000" cy="3831600"/>
          </a:xfrm>
          <a:prstGeom prst="rect">
            <a:avLst/>
          </a:prstGeom>
          <a:gradFill>
            <a:gsLst>
              <a:gs pos="0">
                <a:srgbClr val="FFFFFF">
                  <a:alpha val="27058"/>
                  <a:alpha val="27230"/>
                </a:srgbClr>
              </a:gs>
              <a:gs pos="100000">
                <a:schemeClr val="lt1">
                  <a:alpha val="2723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36"/>
          <p:cNvGrpSpPr/>
          <p:nvPr/>
        </p:nvGrpSpPr>
        <p:grpSpPr>
          <a:xfrm>
            <a:off x="487500" y="542700"/>
            <a:ext cx="8169000" cy="358500"/>
            <a:chOff x="487500" y="542700"/>
            <a:chExt cx="8169000" cy="358500"/>
          </a:xfrm>
        </p:grpSpPr>
        <p:sp>
          <p:nvSpPr>
            <p:cNvPr id="246" name="Google Shape;246;p3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sp>
        <p:nvSpPr>
          <p:cNvPr id="248" name="Google Shape;248;p36"/>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p>
            <a:pPr marL="0" lvl="0" indent="457200" algn="just">
              <a:lnSpc>
                <a:spcPct val="110000"/>
              </a:lnSpc>
              <a:buNone/>
            </a:pPr>
            <a:r>
              <a:rPr lang="vi-VN" sz="2000" dirty="0">
                <a:solidFill>
                  <a:schemeClr val="dk1"/>
                </a:solidFill>
                <a:latin typeface="Times New Roman" panose="02020603050405020304" pitchFamily="18" charset="0"/>
                <a:cs typeface="Times New Roman" panose="02020603050405020304" pitchFamily="18" charset="0"/>
              </a:rPr>
              <a:t> Ngày nay với sự cùng với sự phát triển như vũ bão của công nghệ thông tin, hệ điều hành trên thiết bị di động đang trở nên rất được quan tâm. Các hệ điều hành tiêu biểu như: windowns phone của Microsoft, IOS của </a:t>
            </a:r>
            <a:r>
              <a:rPr lang="vi-VN" sz="2000" dirty="0" smtClean="0">
                <a:solidFill>
                  <a:schemeClr val="dk1"/>
                </a:solidFill>
                <a:latin typeface="Times New Roman" panose="02020603050405020304" pitchFamily="18" charset="0"/>
                <a:cs typeface="Times New Roman" panose="02020603050405020304" pitchFamily="18" charset="0"/>
              </a:rPr>
              <a:t>Appl</a:t>
            </a:r>
            <a:r>
              <a:rPr lang="en-US" sz="2000" dirty="0" smtClean="0">
                <a:solidFill>
                  <a:schemeClr val="dk1"/>
                </a:solidFill>
                <a:latin typeface="Times New Roman" panose="02020603050405020304" pitchFamily="18" charset="0"/>
                <a:cs typeface="Times New Roman" panose="02020603050405020304" pitchFamily="18" charset="0"/>
              </a:rPr>
              <a:t>e, v</a:t>
            </a:r>
            <a:r>
              <a:rPr lang="vi-VN" sz="2000" dirty="0" smtClean="0">
                <a:solidFill>
                  <a:schemeClr val="dk1"/>
                </a:solidFill>
                <a:latin typeface="Times New Roman" panose="02020603050405020304" pitchFamily="18" charset="0"/>
                <a:cs typeface="Times New Roman" panose="02020603050405020304" pitchFamily="18" charset="0"/>
              </a:rPr>
              <a:t>à </a:t>
            </a:r>
            <a:r>
              <a:rPr lang="vi-VN" sz="2000" dirty="0">
                <a:solidFill>
                  <a:schemeClr val="dk1"/>
                </a:solidFill>
                <a:latin typeface="Times New Roman" panose="02020603050405020304" pitchFamily="18" charset="0"/>
                <a:cs typeface="Times New Roman" panose="02020603050405020304" pitchFamily="18" charset="0"/>
              </a:rPr>
              <a:t>hệ điều hành Android</a:t>
            </a:r>
            <a:r>
              <a:rPr lang="vi-VN" sz="2000" dirty="0" smtClean="0">
                <a:solidFill>
                  <a:schemeClr val="dk1"/>
                </a:solidFill>
                <a:latin typeface="Times New Roman" panose="02020603050405020304" pitchFamily="18" charset="0"/>
                <a:cs typeface="Times New Roman" panose="02020603050405020304" pitchFamily="18" charset="0"/>
              </a:rPr>
              <a:t>.</a:t>
            </a:r>
            <a:endParaRPr lang="en-US" sz="2000" dirty="0" smtClean="0">
              <a:solidFill>
                <a:schemeClr val="dk1"/>
              </a:solidFill>
              <a:latin typeface="Times New Roman" panose="02020603050405020304" pitchFamily="18" charset="0"/>
              <a:cs typeface="Times New Roman" panose="02020603050405020304" pitchFamily="18" charset="0"/>
            </a:endParaRPr>
          </a:p>
          <a:p>
            <a:pPr marL="0" lvl="0" indent="457200" algn="just">
              <a:lnSpc>
                <a:spcPct val="110000"/>
              </a:lnSpc>
              <a:buNone/>
            </a:pPr>
            <a:r>
              <a:rPr lang="vi-VN" sz="2000" dirty="0">
                <a:solidFill>
                  <a:schemeClr val="dk1"/>
                </a:solidFill>
                <a:latin typeface="Times New Roman" panose="02020603050405020304" pitchFamily="18" charset="0"/>
                <a:cs typeface="Times New Roman" panose="02020603050405020304" pitchFamily="18" charset="0"/>
              </a:rPr>
              <a:t>Android chiếm 75% thị phần điện thoại thông minh trên toàn thế giới vào thời điểm hiện tại</a:t>
            </a:r>
            <a:r>
              <a:rPr lang="vi-VN" sz="2000" dirty="0" smtClean="0">
                <a:solidFill>
                  <a:schemeClr val="dk1"/>
                </a:solidFill>
                <a:latin typeface="Times New Roman" panose="02020603050405020304" pitchFamily="18" charset="0"/>
                <a:cs typeface="Times New Roman" panose="02020603050405020304" pitchFamily="18" charset="0"/>
              </a:rPr>
              <a:t>.</a:t>
            </a:r>
            <a:endParaRPr lang="vi-VN" sz="2000" dirty="0">
              <a:solidFill>
                <a:schemeClr val="dk1"/>
              </a:solidFill>
              <a:latin typeface="Times New Roman" panose="02020603050405020304" pitchFamily="18" charset="0"/>
              <a:cs typeface="Times New Roman" panose="02020603050405020304" pitchFamily="18" charset="0"/>
            </a:endParaRPr>
          </a:p>
        </p:txBody>
      </p:sp>
      <p:sp>
        <p:nvSpPr>
          <p:cNvPr id="249" name="Google Shape;249;p36"/>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Lý do chọn đề tài</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6"/>
          <p:cNvSpPr/>
          <p:nvPr/>
        </p:nvSpPr>
        <p:spPr>
          <a:xfrm>
            <a:off x="487500" y="901200"/>
            <a:ext cx="8169000" cy="3831600"/>
          </a:xfrm>
          <a:prstGeom prst="rect">
            <a:avLst/>
          </a:prstGeom>
          <a:gradFill>
            <a:gsLst>
              <a:gs pos="0">
                <a:srgbClr val="FFFFFF">
                  <a:alpha val="27058"/>
                  <a:alpha val="27230"/>
                </a:srgbClr>
              </a:gs>
              <a:gs pos="100000">
                <a:schemeClr val="lt1">
                  <a:alpha val="2723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36"/>
          <p:cNvGrpSpPr/>
          <p:nvPr/>
        </p:nvGrpSpPr>
        <p:grpSpPr>
          <a:xfrm>
            <a:off x="487500" y="542700"/>
            <a:ext cx="8169000" cy="358500"/>
            <a:chOff x="487500" y="542700"/>
            <a:chExt cx="8169000" cy="358500"/>
          </a:xfrm>
        </p:grpSpPr>
        <p:sp>
          <p:nvSpPr>
            <p:cNvPr id="246" name="Google Shape;246;p3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sp>
        <p:nvSpPr>
          <p:cNvPr id="248" name="Google Shape;248;p36"/>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p>
            <a:pPr marL="0" lvl="0" indent="457200" algn="just">
              <a:lnSpc>
                <a:spcPct val="110000"/>
              </a:lnSpc>
              <a:buNone/>
            </a:pPr>
            <a:r>
              <a:rPr lang="vi-VN" sz="2000" dirty="0" smtClean="0">
                <a:latin typeface="Times New Roman" panose="02020603050405020304" pitchFamily="18" charset="0"/>
                <a:cs typeface="Times New Roman" panose="02020603050405020304" pitchFamily="18" charset="0"/>
              </a:rPr>
              <a:t>Nếu </a:t>
            </a:r>
            <a:r>
              <a:rPr lang="vi-VN" sz="2000" dirty="0">
                <a:latin typeface="Times New Roman" panose="02020603050405020304" pitchFamily="18" charset="0"/>
                <a:cs typeface="Times New Roman" panose="02020603050405020304" pitchFamily="18" charset="0"/>
              </a:rPr>
              <a:t>như chỉ vài năm trước, các ứng dụng như: Internet, Email,</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game online, ứng dụng văn </a:t>
            </a:r>
            <a:r>
              <a:rPr lang="vi-VN" sz="2000" dirty="0" smtClean="0">
                <a:latin typeface="Times New Roman" panose="02020603050405020304" pitchFamily="18" charset="0"/>
                <a:cs typeface="Times New Roman" panose="02020603050405020304" pitchFamily="18" charset="0"/>
              </a:rPr>
              <a:t>phòng…</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thường </a:t>
            </a:r>
            <a:r>
              <a:rPr lang="vi-VN" sz="2000" dirty="0">
                <a:latin typeface="Times New Roman" panose="02020603050405020304" pitchFamily="18" charset="0"/>
                <a:cs typeface="Times New Roman" panose="02020603050405020304" pitchFamily="18" charset="0"/>
              </a:rPr>
              <a:t>chỉ xuất hiện trên máy tính bàn hoặc máy</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tính xách tay thì giờ đây, những ứng dụng đó ngày càng phát triển rộng rãi trên các</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thiết bị như smartphone, máy tính bảng. Các công ty phần mềm sản xuất ứng dụng </a:t>
            </a:r>
            <a:r>
              <a:rPr lang="vi-VN" sz="2000" dirty="0" smtClean="0">
                <a:latin typeface="Times New Roman" panose="02020603050405020304" pitchFamily="18" charset="0"/>
                <a:cs typeface="Times New Roman" panose="02020603050405020304" pitchFamily="18" charset="0"/>
              </a:rPr>
              <a:t>di</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động </a:t>
            </a:r>
            <a:r>
              <a:rPr lang="vi-VN" sz="2000" dirty="0">
                <a:latin typeface="Times New Roman" panose="02020603050405020304" pitchFamily="18" charset="0"/>
                <a:cs typeface="Times New Roman" panose="02020603050405020304" pitchFamily="18" charset="0"/>
              </a:rPr>
              <a:t>mới liên tục được mở ra, nhiều công ty phần mềm chuyển hướng hoặc mở rộng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sang mảng sản xuất ứng dụng trên thiết bị động cùng với đó là một hướng đi mới</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trong việc lựa chọn nghề nghiệp, tương lai cho </a:t>
            </a:r>
            <a:r>
              <a:rPr lang="en-US" sz="2000" dirty="0" smtClean="0">
                <a:latin typeface="Times New Roman" panose="02020603050405020304" pitchFamily="18" charset="0"/>
                <a:cs typeface="Times New Roman" panose="02020603050405020304" pitchFamily="18" charset="0"/>
              </a:rPr>
              <a:t>các </a:t>
            </a:r>
            <a:r>
              <a:rPr lang="vi-VN" sz="2000" dirty="0" smtClean="0">
                <a:latin typeface="Times New Roman" panose="02020603050405020304" pitchFamily="18" charset="0"/>
                <a:cs typeface="Times New Roman" panose="02020603050405020304" pitchFamily="18" charset="0"/>
              </a:rPr>
              <a:t>sinh</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nghệ</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tin</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p:sp>
        <p:nvSpPr>
          <p:cNvPr id="249" name="Google Shape;249;p36"/>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Lý do chọn đề tài</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132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6"/>
          <p:cNvSpPr/>
          <p:nvPr/>
        </p:nvSpPr>
        <p:spPr>
          <a:xfrm>
            <a:off x="487500" y="901200"/>
            <a:ext cx="8169000" cy="3831600"/>
          </a:xfrm>
          <a:prstGeom prst="rect">
            <a:avLst/>
          </a:prstGeom>
          <a:gradFill>
            <a:gsLst>
              <a:gs pos="0">
                <a:srgbClr val="FFFFFF">
                  <a:alpha val="27058"/>
                  <a:alpha val="27230"/>
                </a:srgbClr>
              </a:gs>
              <a:gs pos="100000">
                <a:schemeClr val="lt1">
                  <a:alpha val="2723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36"/>
          <p:cNvGrpSpPr/>
          <p:nvPr/>
        </p:nvGrpSpPr>
        <p:grpSpPr>
          <a:xfrm>
            <a:off x="487500" y="542700"/>
            <a:ext cx="8169000" cy="358500"/>
            <a:chOff x="487500" y="542700"/>
            <a:chExt cx="8169000" cy="358500"/>
          </a:xfrm>
        </p:grpSpPr>
        <p:sp>
          <p:nvSpPr>
            <p:cNvPr id="246" name="Google Shape;246;p3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sp>
        <p:nvSpPr>
          <p:cNvPr id="248" name="Google Shape;248;p36"/>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p>
            <a:pPr marL="0" lvl="0" indent="457200" algn="just">
              <a:lnSpc>
                <a:spcPct val="110000"/>
              </a:lnSpc>
              <a:buNone/>
            </a:pPr>
            <a:r>
              <a:rPr lang="vi-VN" sz="2000" dirty="0" smtClean="0">
                <a:solidFill>
                  <a:schemeClr val="dk1"/>
                </a:solidFill>
                <a:latin typeface="Times New Roman" panose="02020603050405020304" pitchFamily="18" charset="0"/>
                <a:cs typeface="Times New Roman" panose="02020603050405020304" pitchFamily="18" charset="0"/>
              </a:rPr>
              <a:t>Đây </a:t>
            </a:r>
            <a:r>
              <a:rPr lang="vi-VN" sz="2000" dirty="0">
                <a:solidFill>
                  <a:schemeClr val="dk1"/>
                </a:solidFill>
                <a:latin typeface="Times New Roman" panose="02020603050405020304" pitchFamily="18" charset="0"/>
                <a:cs typeface="Times New Roman" panose="02020603050405020304" pitchFamily="18" charset="0"/>
              </a:rPr>
              <a:t>cũng chính là lý do chúng em chọn đề tài: “ Xây dựng ứng dụng android xem truyện tranh online”, cụ thể là lập trình cho thiết bị Android để làm sáng rõ sức mạnh của hệ điều hành Android như thế nào và cũng như đáp ứng nhu cầu cho các độc giả yêu thích truyện tranh có cơ hội được tiếp cận với nhiều nguồn truyện mới cũng như tạo ra một một trường giải trí lành mạnh cho giới trẻ hiện </a:t>
            </a:r>
            <a:r>
              <a:rPr lang="vi-VN" sz="2000" dirty="0" smtClean="0">
                <a:solidFill>
                  <a:schemeClr val="dk1"/>
                </a:solidFill>
                <a:latin typeface="Times New Roman" panose="02020603050405020304" pitchFamily="18" charset="0"/>
                <a:cs typeface="Times New Roman" panose="02020603050405020304" pitchFamily="18" charset="0"/>
              </a:rPr>
              <a:t>nay, </a:t>
            </a:r>
            <a:r>
              <a:rPr lang="vi-VN" sz="2000" dirty="0">
                <a:solidFill>
                  <a:schemeClr val="dk1"/>
                </a:solidFill>
                <a:latin typeface="Times New Roman" panose="02020603050405020304" pitchFamily="18" charset="0"/>
                <a:cs typeface="Times New Roman" panose="02020603050405020304" pitchFamily="18" charset="0"/>
              </a:rPr>
              <a:t>việc đọc truyện qua điện thoại sẽ giúp chúng ta </a:t>
            </a:r>
            <a:r>
              <a:rPr lang="en-US" sz="2000" dirty="0" err="1" smtClean="0">
                <a:solidFill>
                  <a:schemeClr val="dk1"/>
                </a:solidFill>
                <a:latin typeface="Times New Roman" panose="02020603050405020304" pitchFamily="18" charset="0"/>
                <a:cs typeface="Times New Roman" panose="02020603050405020304" pitchFamily="18" charset="0"/>
              </a:rPr>
              <a:t>thuận</a:t>
            </a:r>
            <a:r>
              <a:rPr lang="en-US" sz="2000" dirty="0" smtClean="0">
                <a:solidFill>
                  <a:schemeClr val="dk1"/>
                </a:solidFill>
                <a:latin typeface="Times New Roman" panose="02020603050405020304" pitchFamily="18" charset="0"/>
                <a:cs typeface="Times New Roman" panose="02020603050405020304" pitchFamily="18" charset="0"/>
              </a:rPr>
              <a:t> </a:t>
            </a:r>
            <a:r>
              <a:rPr lang="en-US" sz="2000" dirty="0" err="1" smtClean="0">
                <a:solidFill>
                  <a:schemeClr val="dk1"/>
                </a:solidFill>
                <a:latin typeface="Times New Roman" panose="02020603050405020304" pitchFamily="18" charset="0"/>
                <a:cs typeface="Times New Roman" panose="02020603050405020304" pitchFamily="18" charset="0"/>
              </a:rPr>
              <a:t>tiện</a:t>
            </a:r>
            <a:r>
              <a:rPr lang="en-US" sz="2000" dirty="0" smtClean="0">
                <a:solidFill>
                  <a:schemeClr val="dk1"/>
                </a:solidFill>
                <a:latin typeface="Times New Roman" panose="02020603050405020304" pitchFamily="18" charset="0"/>
                <a:cs typeface="Times New Roman" panose="02020603050405020304" pitchFamily="18" charset="0"/>
              </a:rPr>
              <a:t> </a:t>
            </a:r>
            <a:r>
              <a:rPr lang="en-US" sz="2000" dirty="0" err="1" smtClean="0">
                <a:solidFill>
                  <a:schemeClr val="dk1"/>
                </a:solidFill>
                <a:latin typeface="Times New Roman" panose="02020603050405020304" pitchFamily="18" charset="0"/>
                <a:cs typeface="Times New Roman" panose="02020603050405020304" pitchFamily="18" charset="0"/>
              </a:rPr>
              <a:t>hơn</a:t>
            </a:r>
            <a:r>
              <a:rPr lang="vi-VN" sz="2000" dirty="0" smtClean="0">
                <a:solidFill>
                  <a:schemeClr val="dk1"/>
                </a:solidFill>
                <a:latin typeface="Times New Roman" panose="02020603050405020304" pitchFamily="18" charset="0"/>
                <a:cs typeface="Times New Roman" panose="02020603050405020304" pitchFamily="18" charset="0"/>
              </a:rPr>
              <a:t>.</a:t>
            </a:r>
            <a:endParaRPr lang="en" sz="2000" dirty="0" smtClean="0">
              <a:solidFill>
                <a:schemeClr val="dk1"/>
              </a:solidFill>
              <a:latin typeface="Times New Roman" panose="02020603050405020304" pitchFamily="18" charset="0"/>
              <a:cs typeface="Times New Roman" panose="02020603050405020304" pitchFamily="18" charset="0"/>
            </a:endParaRPr>
          </a:p>
        </p:txBody>
      </p:sp>
      <p:sp>
        <p:nvSpPr>
          <p:cNvPr id="249" name="Google Shape;249;p36"/>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Lý do chọn đề tài</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200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grpSp>
        <p:nvGrpSpPr>
          <p:cNvPr id="296" name="Google Shape;296;p39"/>
          <p:cNvGrpSpPr/>
          <p:nvPr/>
        </p:nvGrpSpPr>
        <p:grpSpPr>
          <a:xfrm>
            <a:off x="1719600" y="901200"/>
            <a:ext cx="5702518" cy="3518100"/>
            <a:chOff x="1719600" y="901200"/>
            <a:chExt cx="5702518" cy="3518100"/>
          </a:xfrm>
        </p:grpSpPr>
        <p:sp>
          <p:nvSpPr>
            <p:cNvPr id="297" name="Google Shape;297;p39"/>
            <p:cNvSpPr/>
            <p:nvPr/>
          </p:nvSpPr>
          <p:spPr>
            <a:xfrm>
              <a:off x="1719600" y="901200"/>
              <a:ext cx="5702400" cy="35181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8" name="Google Shape;298;p39"/>
            <p:cNvSpPr/>
            <p:nvPr/>
          </p:nvSpPr>
          <p:spPr>
            <a:xfrm>
              <a:off x="1719718" y="901200"/>
              <a:ext cx="5702400" cy="1794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99" name="Google Shape;299;p39"/>
          <p:cNvSpPr txBox="1">
            <a:spLocks noGrp="1"/>
          </p:cNvSpPr>
          <p:nvPr>
            <p:ph type="title"/>
          </p:nvPr>
        </p:nvSpPr>
        <p:spPr>
          <a:xfrm>
            <a:off x="2317409" y="1046588"/>
            <a:ext cx="45069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Ý </a:t>
            </a:r>
            <a:r>
              <a:rPr lang="en-US" dirty="0" err="1" smtClean="0">
                <a:latin typeface="Times New Roman" panose="02020603050405020304" pitchFamily="18" charset="0"/>
                <a:cs typeface="Times New Roman" panose="02020603050405020304" pitchFamily="18" charset="0"/>
              </a:rPr>
              <a:t>tưởng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a:t>
            </a:r>
            <a:endParaRPr dirty="0">
              <a:latin typeface="Times New Roman" panose="02020603050405020304" pitchFamily="18" charset="0"/>
              <a:cs typeface="Times New Roman" panose="02020603050405020304" pitchFamily="18" charset="0"/>
            </a:endParaRPr>
          </a:p>
        </p:txBody>
      </p:sp>
      <p:sp>
        <p:nvSpPr>
          <p:cNvPr id="300" name="Google Shape;300;p39"/>
          <p:cNvSpPr txBox="1">
            <a:spLocks noGrp="1"/>
          </p:cNvSpPr>
          <p:nvPr>
            <p:ph type="subTitle" idx="1"/>
          </p:nvPr>
        </p:nvSpPr>
        <p:spPr>
          <a:xfrm>
            <a:off x="1748100" y="2716325"/>
            <a:ext cx="5719500" cy="1684225"/>
          </a:xfrm>
          <a:prstGeom prst="rect">
            <a:avLst/>
          </a:prstGeom>
        </p:spPr>
        <p:txBody>
          <a:bodyPr spcFirstLastPara="1" wrap="square" lIns="91425" tIns="91425" rIns="91425" bIns="91425" anchor="ctr" anchorCtr="0">
            <a:noAutofit/>
          </a:bodyPr>
          <a:lstStyle/>
          <a:p>
            <a:pPr marL="0" lvl="0" indent="457200" algn="just"/>
            <a:r>
              <a:rPr lang="vi-VN" sz="1800" dirty="0">
                <a:latin typeface="Times New Roman" panose="02020603050405020304" pitchFamily="18" charset="0"/>
                <a:cs typeface="Times New Roman" panose="02020603050405020304" pitchFamily="18" charset="0"/>
              </a:rPr>
              <a:t>Ứng dụng đọc truyện online là một ứng </a:t>
            </a:r>
            <a:r>
              <a:rPr lang="vi-VN" sz="1800" dirty="0"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dựng</a:t>
            </a: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trên nền tảng </a:t>
            </a:r>
            <a:r>
              <a:rPr lang="vi-VN" sz="1800" dirty="0" smtClean="0">
                <a:latin typeface="Times New Roman" panose="02020603050405020304" pitchFamily="18" charset="0"/>
                <a:cs typeface="Times New Roman" panose="02020603050405020304" pitchFamily="18" charset="0"/>
              </a:rPr>
              <a:t>Android</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lấy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từ</a:t>
            </a:r>
            <a:r>
              <a:rPr lang="en-US" sz="1800" dirty="0" smtClean="0">
                <a:latin typeface="Times New Roman" panose="02020603050405020304" pitchFamily="18" charset="0"/>
                <a:cs typeface="Times New Roman" panose="02020603050405020304" pitchFamily="18" charset="0"/>
              </a:rPr>
              <a:t> API</a:t>
            </a:r>
            <a:r>
              <a:rPr lang="vi-VN" sz="1800" dirty="0" smtClean="0">
                <a:latin typeface="Times New Roman" panose="02020603050405020304" pitchFamily="18" charset="0"/>
                <a:cs typeface="Times New Roman" panose="02020603050405020304" pitchFamily="18" charset="0"/>
              </a:rPr>
              <a:t>.</a:t>
            </a:r>
            <a:endParaRPr lang="en-US"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2171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8"/>
          <p:cNvSpPr/>
          <p:nvPr/>
        </p:nvSpPr>
        <p:spPr>
          <a:xfrm>
            <a:off x="1508100" y="1509850"/>
            <a:ext cx="6127800" cy="27672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8"/>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80" name="Google Shape;780;p58"/>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lvl="0"/>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endParaRPr lang="en-US" dirty="0">
              <a:latin typeface="Times New Roman" panose="02020603050405020304" pitchFamily="18" charset="0"/>
              <a:cs typeface="Times New Roman" panose="02020603050405020304" pitchFamily="18" charset="0"/>
            </a:endParaRPr>
          </a:p>
        </p:txBody>
      </p:sp>
      <p:sp>
        <p:nvSpPr>
          <p:cNvPr id="781" name="Google Shape;781;p58"/>
          <p:cNvSpPr txBox="1">
            <a:spLocks noGrp="1"/>
          </p:cNvSpPr>
          <p:nvPr>
            <p:ph type="subTitle" idx="1"/>
          </p:nvPr>
        </p:nvSpPr>
        <p:spPr>
          <a:xfrm>
            <a:off x="2067000" y="1826500"/>
            <a:ext cx="5010000" cy="2133900"/>
          </a:xfrm>
          <a:prstGeom prst="rect">
            <a:avLst/>
          </a:prstGeom>
        </p:spPr>
        <p:txBody>
          <a:bodyPr spcFirstLastPara="1" wrap="square" lIns="91425" tIns="91425" rIns="91425" bIns="91425" anchor="ctr" anchorCtr="0">
            <a:noAutofit/>
          </a:bodyPr>
          <a:lstStyle/>
          <a:p>
            <a:pPr lvl="0" indent="-317500" algn="just">
              <a:lnSpc>
                <a:spcPct val="130000"/>
              </a:lnSpc>
              <a:buClr>
                <a:schemeClr val="dk1"/>
              </a:buClr>
            </a:pPr>
            <a:r>
              <a:rPr lang="vi-VN" sz="2000" dirty="0" smtClean="0">
                <a:solidFill>
                  <a:schemeClr val="dk1"/>
                </a:solidFill>
                <a:latin typeface="Times New Roman" panose="02020603050405020304" pitchFamily="18" charset="0"/>
                <a:cs typeface="Times New Roman" panose="02020603050405020304" pitchFamily="18" charset="0"/>
              </a:rPr>
              <a:t>Tìm </a:t>
            </a:r>
            <a:r>
              <a:rPr lang="vi-VN" sz="2000" dirty="0">
                <a:solidFill>
                  <a:schemeClr val="dk1"/>
                </a:solidFill>
                <a:latin typeface="Times New Roman" panose="02020603050405020304" pitchFamily="18" charset="0"/>
                <a:cs typeface="Times New Roman" panose="02020603050405020304" pitchFamily="18" charset="0"/>
              </a:rPr>
              <a:t>hiểu về hệ điều hành </a:t>
            </a:r>
            <a:r>
              <a:rPr lang="en-US" sz="2000" dirty="0" smtClean="0">
                <a:solidFill>
                  <a:schemeClr val="dk1"/>
                </a:solidFill>
                <a:latin typeface="Times New Roman" panose="02020603050405020304" pitchFamily="18" charset="0"/>
                <a:cs typeface="Times New Roman" panose="02020603050405020304" pitchFamily="18" charset="0"/>
              </a:rPr>
              <a:t>A</a:t>
            </a:r>
            <a:r>
              <a:rPr lang="vi-VN" sz="2000" dirty="0" smtClean="0">
                <a:solidFill>
                  <a:schemeClr val="dk1"/>
                </a:solidFill>
                <a:latin typeface="Times New Roman" panose="02020603050405020304" pitchFamily="18" charset="0"/>
                <a:cs typeface="Times New Roman" panose="02020603050405020304" pitchFamily="18" charset="0"/>
              </a:rPr>
              <a:t>ndroid</a:t>
            </a:r>
            <a:r>
              <a:rPr lang="en-US" sz="2000" dirty="0" smtClean="0">
                <a:solidFill>
                  <a:schemeClr val="dk1"/>
                </a:solidFill>
                <a:latin typeface="Times New Roman" panose="02020603050405020304" pitchFamily="18" charset="0"/>
                <a:cs typeface="Times New Roman" panose="02020603050405020304" pitchFamily="18" charset="0"/>
              </a:rPr>
              <a:t>.</a:t>
            </a:r>
            <a:endParaRPr lang="vi-VN" sz="2000" dirty="0">
              <a:solidFill>
                <a:schemeClr val="dk1"/>
              </a:solidFill>
              <a:latin typeface="Times New Roman" panose="02020603050405020304" pitchFamily="18" charset="0"/>
              <a:cs typeface="Times New Roman" panose="02020603050405020304" pitchFamily="18" charset="0"/>
            </a:endParaRPr>
          </a:p>
          <a:p>
            <a:pPr lvl="0" indent="-317500" algn="just">
              <a:lnSpc>
                <a:spcPct val="130000"/>
              </a:lnSpc>
              <a:buClr>
                <a:schemeClr val="dk1"/>
              </a:buClr>
            </a:pPr>
            <a:r>
              <a:rPr lang="vi-VN" sz="2000" dirty="0">
                <a:solidFill>
                  <a:schemeClr val="dk1"/>
                </a:solidFill>
                <a:latin typeface="Times New Roman" panose="02020603050405020304" pitchFamily="18" charset="0"/>
                <a:cs typeface="Times New Roman" panose="02020603050405020304" pitchFamily="18" charset="0"/>
              </a:rPr>
              <a:t> Nắm bắt được cách thức xây dựng một ứng dụng trên hệ điều hành Android.</a:t>
            </a:r>
          </a:p>
          <a:p>
            <a:pPr lvl="0" indent="-317500" algn="just">
              <a:lnSpc>
                <a:spcPct val="130000"/>
              </a:lnSpc>
              <a:buClr>
                <a:schemeClr val="dk1"/>
              </a:buClr>
            </a:pPr>
            <a:r>
              <a:rPr lang="vi-VN" sz="2000" dirty="0">
                <a:solidFill>
                  <a:schemeClr val="dk1"/>
                </a:solidFill>
                <a:latin typeface="Times New Roman" panose="02020603050405020304" pitchFamily="18" charset="0"/>
                <a:cs typeface="Times New Roman" panose="02020603050405020304" pitchFamily="18" charset="0"/>
              </a:rPr>
              <a:t> Phân tích thiết kế ứng dụng đọc truyện.</a:t>
            </a:r>
          </a:p>
          <a:p>
            <a:pPr lvl="0" indent="-317500" algn="just">
              <a:lnSpc>
                <a:spcPct val="130000"/>
              </a:lnSpc>
              <a:buClr>
                <a:schemeClr val="dk1"/>
              </a:buClr>
            </a:pPr>
            <a:r>
              <a:rPr lang="vi-VN" sz="2000" dirty="0">
                <a:solidFill>
                  <a:schemeClr val="dk1"/>
                </a:solidFill>
                <a:latin typeface="Times New Roman" panose="02020603050405020304" pitchFamily="18" charset="0"/>
                <a:cs typeface="Times New Roman" panose="02020603050405020304" pitchFamily="18" charset="0"/>
              </a:rPr>
              <a:t> Xây dựng ứng dụng đọc </a:t>
            </a:r>
            <a:r>
              <a:rPr lang="vi-VN" sz="2000" dirty="0" smtClean="0">
                <a:solidFill>
                  <a:schemeClr val="dk1"/>
                </a:solidFill>
                <a:latin typeface="Times New Roman" panose="02020603050405020304" pitchFamily="18" charset="0"/>
                <a:cs typeface="Times New Roman" panose="02020603050405020304" pitchFamily="18" charset="0"/>
              </a:rPr>
              <a:t>truyện</a:t>
            </a:r>
            <a:r>
              <a:rPr lang="en-US" sz="2000" dirty="0" smtClean="0">
                <a:solidFill>
                  <a:schemeClr val="dk1"/>
                </a:solidFill>
                <a:latin typeface="Times New Roman" panose="02020603050405020304" pitchFamily="18" charset="0"/>
                <a:cs typeface="Times New Roman" panose="02020603050405020304" pitchFamily="18" charset="0"/>
              </a:rPr>
              <a:t>.</a:t>
            </a:r>
            <a:endParaRPr lang="vi-VN" sz="20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1" name="Google Shape;741;p56"/>
          <p:cNvGrpSpPr/>
          <p:nvPr/>
        </p:nvGrpSpPr>
        <p:grpSpPr>
          <a:xfrm>
            <a:off x="1242374" y="1270775"/>
            <a:ext cx="6911025" cy="3177600"/>
            <a:chOff x="1242375" y="1270775"/>
            <a:chExt cx="3099900" cy="3177600"/>
          </a:xfrm>
        </p:grpSpPr>
        <p:sp>
          <p:nvSpPr>
            <p:cNvPr id="742" name="Google Shape;742;p56"/>
            <p:cNvSpPr/>
            <p:nvPr/>
          </p:nvSpPr>
          <p:spPr>
            <a:xfrm>
              <a:off x="1242375" y="1270775"/>
              <a:ext cx="3099900" cy="31776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1242375" y="1270775"/>
              <a:ext cx="3099900" cy="7074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5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49" name="Google Shape;749;p56"/>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Giới thiệu ứng dụng</a:t>
            </a:r>
            <a:r>
              <a:rPr lang="en" dirty="0" smtClean="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50" name="Google Shape;750;p56"/>
          <p:cNvSpPr txBox="1">
            <a:spLocks noGrp="1"/>
          </p:cNvSpPr>
          <p:nvPr>
            <p:ph type="title" idx="2"/>
          </p:nvPr>
        </p:nvSpPr>
        <p:spPr>
          <a:xfrm>
            <a:off x="1309274" y="1355400"/>
            <a:ext cx="6767925" cy="527700"/>
          </a:xfrm>
          <a:prstGeom prst="rect">
            <a:avLst/>
          </a:prstGeom>
        </p:spPr>
        <p:txBody>
          <a:bodyPr spcFirstLastPara="1" wrap="square" lIns="91425" tIns="91425" rIns="91425" bIns="91425" anchor="ctr" anchorCtr="0">
            <a:noAutofit/>
          </a:bodyPr>
          <a:lstStyle/>
          <a:p>
            <a:pPr lvl="0"/>
            <a:r>
              <a:rPr lang="en" dirty="0" smtClean="0">
                <a:latin typeface="Times New Roman" panose="02020603050405020304" pitchFamily="18" charset="0"/>
                <a:cs typeface="Times New Roman" panose="02020603050405020304" pitchFamily="18" charset="0"/>
              </a:rPr>
              <a:t>API - </a:t>
            </a:r>
            <a:r>
              <a:rPr lang="en-US" dirty="0">
                <a:latin typeface="Times New Roman" panose="02020603050405020304" pitchFamily="18" charset="0"/>
                <a:cs typeface="Times New Roman" panose="02020603050405020304" pitchFamily="18" charset="0"/>
              </a:rPr>
              <a:t>Application Programming Interface</a:t>
            </a:r>
            <a:endParaRPr dirty="0">
              <a:latin typeface="Times New Roman" panose="02020603050405020304" pitchFamily="18" charset="0"/>
              <a:cs typeface="Times New Roman" panose="02020603050405020304" pitchFamily="18" charset="0"/>
            </a:endParaRPr>
          </a:p>
        </p:txBody>
      </p:sp>
      <p:sp>
        <p:nvSpPr>
          <p:cNvPr id="751" name="Google Shape;751;p56"/>
          <p:cNvSpPr txBox="1">
            <a:spLocks noGrp="1"/>
          </p:cNvSpPr>
          <p:nvPr>
            <p:ph type="subTitle" idx="1"/>
          </p:nvPr>
        </p:nvSpPr>
        <p:spPr>
          <a:xfrm>
            <a:off x="1309274" y="2019630"/>
            <a:ext cx="6767925" cy="2304720"/>
          </a:xfrm>
          <a:prstGeom prst="rect">
            <a:avLst/>
          </a:prstGeom>
        </p:spPr>
        <p:txBody>
          <a:bodyPr spcFirstLastPara="1" wrap="square" lIns="91425" tIns="91425" rIns="91425" bIns="91425" anchor="ctr" anchorCtr="0">
            <a:noAutofit/>
          </a:bodyPr>
          <a:lstStyle/>
          <a:p>
            <a:pPr marL="0" indent="342900" algn="just" fontAlgn="base"/>
            <a:r>
              <a:rPr lang="vi-VN" sz="1600" dirty="0">
                <a:latin typeface="+mj-lt"/>
              </a:rPr>
              <a:t>API là viết tắt của Application Programming Interface – phương thức trung gian kết nối các ứng dụng và thư viện khác nhau.</a:t>
            </a:r>
          </a:p>
          <a:p>
            <a:pPr marL="0" indent="342900" algn="just" fontAlgn="base"/>
            <a:r>
              <a:rPr lang="vi-VN" sz="1600" dirty="0">
                <a:latin typeface="+mj-lt"/>
              </a:rPr>
              <a:t>Nó cung cấp khả năng truy xuất đến một tập các hàm hay dùng, từ đó có thể trao đổi dữ liệu giữa các ứng dụng</a:t>
            </a:r>
            <a:r>
              <a:rPr lang="vi-VN" sz="1600" dirty="0" smtClean="0">
                <a:latin typeface="+mj-lt"/>
              </a:rPr>
              <a:t>.</a:t>
            </a:r>
            <a:endParaRPr lang="en-US" sz="1600" dirty="0" smtClean="0">
              <a:latin typeface="+mj-lt"/>
            </a:endParaRPr>
          </a:p>
        </p:txBody>
      </p:sp>
    </p:spTree>
    <p:extLst>
      <p:ext uri="{BB962C8B-B14F-4D97-AF65-F5344CB8AC3E}">
        <p14:creationId xmlns:p14="http://schemas.microsoft.com/office/powerpoint/2010/main" val="3284067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1" name="Google Shape;741;p56"/>
          <p:cNvGrpSpPr/>
          <p:nvPr/>
        </p:nvGrpSpPr>
        <p:grpSpPr>
          <a:xfrm>
            <a:off x="1242374" y="1270775"/>
            <a:ext cx="6911025" cy="3177600"/>
            <a:chOff x="1242375" y="1270775"/>
            <a:chExt cx="3099900" cy="3177600"/>
          </a:xfrm>
        </p:grpSpPr>
        <p:sp>
          <p:nvSpPr>
            <p:cNvPr id="742" name="Google Shape;742;p56"/>
            <p:cNvSpPr/>
            <p:nvPr/>
          </p:nvSpPr>
          <p:spPr>
            <a:xfrm>
              <a:off x="1242375" y="1270775"/>
              <a:ext cx="3099900" cy="31776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1242375" y="1270775"/>
              <a:ext cx="3099900" cy="7074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5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49" name="Google Shape;749;p56"/>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Giới thiệu ứng dụng</a:t>
            </a:r>
            <a:r>
              <a:rPr lang="en" dirty="0" smtClean="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50" name="Google Shape;750;p56"/>
          <p:cNvSpPr txBox="1">
            <a:spLocks noGrp="1"/>
          </p:cNvSpPr>
          <p:nvPr>
            <p:ph type="title" idx="2"/>
          </p:nvPr>
        </p:nvSpPr>
        <p:spPr>
          <a:xfrm>
            <a:off x="1309274" y="1355400"/>
            <a:ext cx="6767925" cy="527700"/>
          </a:xfrm>
          <a:prstGeom prst="rect">
            <a:avLst/>
          </a:prstGeom>
        </p:spPr>
        <p:txBody>
          <a:bodyPr spcFirstLastPara="1" wrap="square" lIns="91425" tIns="91425" rIns="91425" bIns="91425" anchor="ctr" anchorCtr="0">
            <a:noAutofit/>
          </a:bodyPr>
          <a:lstStyle/>
          <a:p>
            <a:pPr lvl="0"/>
            <a:r>
              <a:rPr lang="en" dirty="0" smtClean="0">
                <a:latin typeface="Times New Roman" panose="02020603050405020304" pitchFamily="18" charset="0"/>
                <a:cs typeface="Times New Roman" panose="02020603050405020304" pitchFamily="18" charset="0"/>
              </a:rPr>
              <a:t>API - </a:t>
            </a:r>
            <a:r>
              <a:rPr lang="en-US" dirty="0">
                <a:latin typeface="Times New Roman" panose="02020603050405020304" pitchFamily="18" charset="0"/>
                <a:cs typeface="Times New Roman" panose="02020603050405020304" pitchFamily="18" charset="0"/>
              </a:rPr>
              <a:t>Application Programming Interface</a:t>
            </a:r>
            <a:endParaRPr dirty="0">
              <a:latin typeface="Times New Roman" panose="02020603050405020304" pitchFamily="18" charset="0"/>
              <a:cs typeface="Times New Roman" panose="02020603050405020304" pitchFamily="18" charset="0"/>
            </a:endParaRPr>
          </a:p>
        </p:txBody>
      </p:sp>
      <p:sp>
        <p:nvSpPr>
          <p:cNvPr id="751" name="Google Shape;751;p56"/>
          <p:cNvSpPr txBox="1">
            <a:spLocks noGrp="1"/>
          </p:cNvSpPr>
          <p:nvPr>
            <p:ph type="subTitle" idx="1"/>
          </p:nvPr>
        </p:nvSpPr>
        <p:spPr>
          <a:xfrm>
            <a:off x="1309274" y="2019630"/>
            <a:ext cx="6767925" cy="2304720"/>
          </a:xfrm>
          <a:prstGeom prst="rect">
            <a:avLst/>
          </a:prstGeom>
        </p:spPr>
        <p:txBody>
          <a:bodyPr spcFirstLastPara="1" wrap="square" lIns="91425" tIns="91425" rIns="91425" bIns="91425" anchor="ctr" anchorCtr="0">
            <a:noAutofit/>
          </a:bodyPr>
          <a:lstStyle/>
          <a:p>
            <a:pPr algn="just" fontAlgn="base"/>
            <a:r>
              <a:rPr lang="vi-VN" b="1" dirty="0">
                <a:latin typeface="+mj-lt"/>
              </a:rPr>
              <a:t>4 đặc điểm nổi bật của API</a:t>
            </a:r>
            <a:endParaRPr lang="vi-VN" dirty="0">
              <a:latin typeface="+mj-lt"/>
            </a:endParaRPr>
          </a:p>
          <a:p>
            <a:pPr marL="0" indent="342900" algn="just" fontAlgn="base"/>
            <a:r>
              <a:rPr lang="vi-VN" dirty="0">
                <a:latin typeface="+mj-lt"/>
              </a:rPr>
              <a:t>API sử dụng mã nguồn mở, dùng được với mọi client hỗ trợ XML, JSON.</a:t>
            </a:r>
          </a:p>
          <a:p>
            <a:pPr marL="0" indent="342900" algn="just" fontAlgn="base"/>
            <a:r>
              <a:rPr lang="vi-VN" dirty="0">
                <a:latin typeface="+mj-lt"/>
              </a:rPr>
              <a:t>API có khả năng đáp ứng đầy đủ các thành phần HTTP: URI, request/response headers, caching, versioning, content </a:t>
            </a:r>
            <a:r>
              <a:rPr lang="vi-VN" dirty="0" smtClean="0">
                <a:latin typeface="+mj-lt"/>
              </a:rPr>
              <a:t>forma</a:t>
            </a:r>
            <a:r>
              <a:rPr lang="en-US" dirty="0" smtClean="0">
                <a:latin typeface="+mj-lt"/>
              </a:rPr>
              <a:t>t</a:t>
            </a:r>
            <a:r>
              <a:rPr lang="vi-VN" dirty="0" smtClean="0">
                <a:latin typeface="+mj-lt"/>
              </a:rPr>
              <a:t>…. </a:t>
            </a:r>
            <a:r>
              <a:rPr lang="vi-VN" dirty="0">
                <a:latin typeface="+mj-lt"/>
              </a:rPr>
              <a:t>Bạn có thể sử dụng các host nằm trong phần ứng dụng hoặc trên IIS.</a:t>
            </a:r>
          </a:p>
          <a:p>
            <a:pPr marL="0" indent="342900" algn="just" fontAlgn="base"/>
            <a:r>
              <a:rPr lang="vi-VN" dirty="0">
                <a:latin typeface="+mj-lt"/>
              </a:rPr>
              <a:t>Mô hình web API dùng để hỗ trợ MVC như: unit test, injection, ioc container, model binder, action result, filter, routing, controller. Ngoài ra, nó cũng hỗ trợ RESTful đầy đủ các phương thức như: GET, POST, PUT, DELETE các dữ liệu.</a:t>
            </a:r>
          </a:p>
          <a:p>
            <a:pPr marL="0" indent="342900" algn="just" fontAlgn="base"/>
            <a:r>
              <a:rPr lang="vi-VN" dirty="0">
                <a:latin typeface="+mj-lt"/>
              </a:rPr>
              <a:t>Được đánh giá là một trong những kiểu kiến trúc hỗ trợ tốt nhất với các thiết bị có lượng băng </a:t>
            </a:r>
            <a:r>
              <a:rPr lang="vi-VN" dirty="0" smtClean="0">
                <a:latin typeface="+mj-lt"/>
              </a:rPr>
              <a:t>thông</a:t>
            </a:r>
            <a:r>
              <a:rPr lang="en-US" dirty="0" smtClean="0">
                <a:latin typeface="+mj-lt"/>
              </a:rPr>
              <a:t> </a:t>
            </a:r>
            <a:r>
              <a:rPr lang="vi-VN" dirty="0" smtClean="0">
                <a:latin typeface="+mj-lt"/>
              </a:rPr>
              <a:t>bị </a:t>
            </a:r>
            <a:r>
              <a:rPr lang="vi-VN" dirty="0">
                <a:latin typeface="+mj-lt"/>
              </a:rPr>
              <a:t>giới hạn như smartphone, tablet…</a:t>
            </a:r>
          </a:p>
        </p:txBody>
      </p:sp>
    </p:spTree>
    <p:extLst>
      <p:ext uri="{BB962C8B-B14F-4D97-AF65-F5344CB8AC3E}">
        <p14:creationId xmlns:p14="http://schemas.microsoft.com/office/powerpoint/2010/main" val="3696969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1" name="Google Shape;741;p56"/>
          <p:cNvGrpSpPr/>
          <p:nvPr/>
        </p:nvGrpSpPr>
        <p:grpSpPr>
          <a:xfrm>
            <a:off x="1242374" y="1270775"/>
            <a:ext cx="6911025" cy="3177600"/>
            <a:chOff x="1242375" y="1270775"/>
            <a:chExt cx="3099900" cy="3177600"/>
          </a:xfrm>
        </p:grpSpPr>
        <p:sp>
          <p:nvSpPr>
            <p:cNvPr id="742" name="Google Shape;742;p56"/>
            <p:cNvSpPr/>
            <p:nvPr/>
          </p:nvSpPr>
          <p:spPr>
            <a:xfrm>
              <a:off x="1242375" y="1270775"/>
              <a:ext cx="3099900" cy="31776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1242375" y="1270775"/>
              <a:ext cx="3099900" cy="7074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5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749" name="Google Shape;749;p56"/>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Giới thiệu ứng dụng</a:t>
            </a:r>
            <a:r>
              <a:rPr lang="en" dirty="0" smtClean="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50" name="Google Shape;750;p56"/>
          <p:cNvSpPr txBox="1">
            <a:spLocks noGrp="1"/>
          </p:cNvSpPr>
          <p:nvPr>
            <p:ph type="title" idx="2"/>
          </p:nvPr>
        </p:nvSpPr>
        <p:spPr>
          <a:xfrm>
            <a:off x="1309274" y="1355400"/>
            <a:ext cx="6767925" cy="527700"/>
          </a:xfrm>
          <a:prstGeom prst="rect">
            <a:avLst/>
          </a:prstGeom>
        </p:spPr>
        <p:txBody>
          <a:bodyPr spcFirstLastPara="1" wrap="square" lIns="91425" tIns="91425" rIns="91425" bIns="91425" anchor="ctr" anchorCtr="0">
            <a:noAutofit/>
          </a:bodyPr>
          <a:lstStyle/>
          <a:p>
            <a:pPr lvl="0"/>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sở</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endParaRPr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496" y="2038350"/>
            <a:ext cx="5292780" cy="2181425"/>
          </a:xfrm>
          <a:prstGeom prst="rect">
            <a:avLst/>
          </a:prstGeom>
        </p:spPr>
      </p:pic>
      <p:grpSp>
        <p:nvGrpSpPr>
          <p:cNvPr id="43" name="Group 42"/>
          <p:cNvGrpSpPr/>
          <p:nvPr/>
        </p:nvGrpSpPr>
        <p:grpSpPr>
          <a:xfrm>
            <a:off x="6934200" y="2647950"/>
            <a:ext cx="255270" cy="899159"/>
            <a:chOff x="6934200" y="2647950"/>
            <a:chExt cx="255270" cy="899159"/>
          </a:xfrm>
          <a:solidFill>
            <a:srgbClr val="92D050"/>
          </a:solidFill>
        </p:grpSpPr>
        <p:sp>
          <p:nvSpPr>
            <p:cNvPr id="7" name="Oval 6"/>
            <p:cNvSpPr/>
            <p:nvPr/>
          </p:nvSpPr>
          <p:spPr>
            <a:xfrm>
              <a:off x="7040881" y="3501390"/>
              <a:ext cx="45719" cy="45719"/>
            </a:xfrm>
            <a:prstGeom prst="ellipse">
              <a:avLst/>
            </a:prstGeom>
            <a:grpFill/>
            <a:ln>
              <a:solidFill>
                <a:srgbClr val="57C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6934200" y="2647950"/>
              <a:ext cx="255270" cy="0"/>
            </a:xfrm>
            <a:prstGeom prst="line">
              <a:avLst/>
            </a:prstGeom>
            <a:grpFill/>
            <a:ln w="12700">
              <a:solidFill>
                <a:srgbClr val="57C95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189470" y="2647950"/>
              <a:ext cx="0" cy="876300"/>
            </a:xfrm>
            <a:prstGeom prst="line">
              <a:avLst/>
            </a:prstGeom>
            <a:grpFill/>
            <a:ln w="12700">
              <a:solidFill>
                <a:srgbClr val="57C95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079905" y="3524249"/>
              <a:ext cx="109565" cy="1"/>
            </a:xfrm>
            <a:prstGeom prst="line">
              <a:avLst/>
            </a:prstGeom>
            <a:grpFill/>
            <a:ln w="12700">
              <a:solidFill>
                <a:srgbClr val="57C95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259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yptography Thesis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908</Words>
  <Application>Microsoft Office PowerPoint</Application>
  <PresentationFormat>On-screen Show (16:9)</PresentationFormat>
  <Paragraphs>72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Baloo Tammudu 2</vt:lpstr>
      <vt:lpstr>Syncopate</vt:lpstr>
      <vt:lpstr>Times New Roman</vt:lpstr>
      <vt:lpstr>DM Sans</vt:lpstr>
      <vt:lpstr>Cryptography Thesis by Slidesgo</vt:lpstr>
      <vt:lpstr>BÁO CÁO GIỮA KỲ HỌC PHẦN LẬP TRÌNH DI ĐỘNG ỨNG DỤNG ĐỌC TRUYỆN</vt:lpstr>
      <vt:lpstr>Lý do chọn đề tài</vt:lpstr>
      <vt:lpstr>Lý do chọn đề tài</vt:lpstr>
      <vt:lpstr>Lý do chọn đề tài</vt:lpstr>
      <vt:lpstr>Ý tưởng thiết kế</vt:lpstr>
      <vt:lpstr>Mục Tiêu</vt:lpstr>
      <vt:lpstr>Giới thiệu ứng dụng </vt:lpstr>
      <vt:lpstr>Giới thiệu ứng dụng </vt:lpstr>
      <vt:lpstr>Giới thiệu ứng dụng </vt:lpstr>
      <vt:lpstr>Xây dựng ứng dụng với các chức năng</vt:lpstr>
      <vt:lpstr>Ứng dụng đọc truyện</vt:lpstr>
      <vt:lpstr>Ứng dụng đọc truyện</vt:lpstr>
      <vt:lpstr>Ứng dụng đọc truyện</vt:lpstr>
      <vt:lpstr>Ứng dụng đọc truyện</vt:lpstr>
      <vt:lpstr>Ứng dụng đọc truyện</vt:lpstr>
      <vt:lpstr>Kết quả đạt được</vt:lpstr>
      <vt:lpstr>THANKS FOR WATCHING AND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GIỮA KỲ HỌC PHẦN LẬP TRÌNH DI ĐỘNG ỨNG DỤNG ĐỌC TRUYỆN</dc:title>
  <cp:lastModifiedBy>Admin</cp:lastModifiedBy>
  <cp:revision>21</cp:revision>
  <dcterms:modified xsi:type="dcterms:W3CDTF">2021-12-15T14:32:07Z</dcterms:modified>
</cp:coreProperties>
</file>